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82" r:id="rId2"/>
    <p:sldId id="349" r:id="rId3"/>
    <p:sldId id="286" r:id="rId4"/>
    <p:sldId id="287" r:id="rId5"/>
    <p:sldId id="289" r:id="rId6"/>
    <p:sldId id="316" r:id="rId7"/>
    <p:sldId id="318" r:id="rId8"/>
    <p:sldId id="317" r:id="rId9"/>
    <p:sldId id="275" r:id="rId10"/>
    <p:sldId id="350" r:id="rId11"/>
    <p:sldId id="307" r:id="rId12"/>
    <p:sldId id="352" r:id="rId13"/>
    <p:sldId id="353" r:id="rId14"/>
    <p:sldId id="327" r:id="rId15"/>
    <p:sldId id="321" r:id="rId16"/>
    <p:sldId id="326" r:id="rId17"/>
    <p:sldId id="325" r:id="rId18"/>
    <p:sldId id="281" r:id="rId19"/>
    <p:sldId id="292" r:id="rId20"/>
    <p:sldId id="290" r:id="rId21"/>
    <p:sldId id="291" r:id="rId22"/>
    <p:sldId id="297" r:id="rId23"/>
    <p:sldId id="330" r:id="rId24"/>
    <p:sldId id="342" r:id="rId25"/>
    <p:sldId id="298" r:id="rId26"/>
    <p:sldId id="347" r:id="rId27"/>
    <p:sldId id="345" r:id="rId28"/>
    <p:sldId id="296" r:id="rId29"/>
    <p:sldId id="346" r:id="rId30"/>
    <p:sldId id="312" r:id="rId31"/>
    <p:sldId id="328" r:id="rId32"/>
    <p:sldId id="344" r:id="rId33"/>
    <p:sldId id="348" r:id="rId34"/>
    <p:sldId id="356" r:id="rId35"/>
    <p:sldId id="357" r:id="rId36"/>
    <p:sldId id="300" r:id="rId37"/>
    <p:sldId id="351" r:id="rId38"/>
    <p:sldId id="301" r:id="rId39"/>
    <p:sldId id="304" r:id="rId40"/>
    <p:sldId id="313" r:id="rId41"/>
    <p:sldId id="341" r:id="rId42"/>
    <p:sldId id="333" r:id="rId43"/>
    <p:sldId id="335" r:id="rId44"/>
    <p:sldId id="340" r:id="rId45"/>
    <p:sldId id="337" r:id="rId46"/>
    <p:sldId id="338" r:id="rId47"/>
    <p:sldId id="339" r:id="rId48"/>
    <p:sldId id="306" r:id="rId49"/>
    <p:sldId id="355" r:id="rId50"/>
    <p:sldId id="35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E48312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7" autoAdjust="0"/>
    <p:restoredTop sz="87036" autoAdjust="0"/>
  </p:normalViewPr>
  <p:slideViewPr>
    <p:cSldViewPr snapToGrid="0">
      <p:cViewPr>
        <p:scale>
          <a:sx n="83" d="100"/>
          <a:sy n="83" d="100"/>
        </p:scale>
        <p:origin x="4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8759A-AFA2-46BE-8EED-CA572CEC793F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F2572-97CD-4C4F-8924-DA485E38F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6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036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059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958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71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079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471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976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93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53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67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02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75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807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958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98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04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6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113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18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9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1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6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71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4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7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66ACDF-F807-438C-8461-4071690A94A5}" type="datetimeFigureOut">
              <a:rPr lang="en-GB" smtClean="0"/>
              <a:t>29/06/2017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2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microsoft.com/office/2007/relationships/hdphoto" Target="../media/hdphoto4.wdp"/><Relationship Id="rId9" Type="http://schemas.openxmlformats.org/officeDocument/2006/relationships/image" Target="../media/image40.png"/><Relationship Id="rId1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microsoft.com/office/2007/relationships/hdphoto" Target="../media/hdphoto4.wdp"/><Relationship Id="rId9" Type="http://schemas.openxmlformats.org/officeDocument/2006/relationships/image" Target="../media/image40.png"/><Relationship Id="rId1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5.png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62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57.png"/><Relationship Id="rId25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4.png"/><Relationship Id="rId24" Type="http://schemas.openxmlformats.org/officeDocument/2006/relationships/image" Target="../media/image61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image" Target="../media/image63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58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3.png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5.png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62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57.png"/><Relationship Id="rId25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4.png"/><Relationship Id="rId24" Type="http://schemas.openxmlformats.org/officeDocument/2006/relationships/image" Target="../media/image61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image" Target="../media/image63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58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3.png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5.png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62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57.png"/><Relationship Id="rId25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4.png"/><Relationship Id="rId24" Type="http://schemas.openxmlformats.org/officeDocument/2006/relationships/image" Target="../media/image61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image" Target="../media/image63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58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3.png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"/><Relationship Id="rId2" Type="http://schemas.openxmlformats.org/officeDocument/2006/relationships/image" Target="../media/image7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tif"/><Relationship Id="rId4" Type="http://schemas.openxmlformats.org/officeDocument/2006/relationships/image" Target="../media/image80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Detecting Blood Vessels </a:t>
            </a:r>
            <a:br>
              <a:rPr lang="en-GB" dirty="0"/>
            </a:br>
            <a:r>
              <a:rPr lang="en-GB" dirty="0"/>
              <a:t>in Retinal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Sadhira Wagiswara</a:t>
            </a:r>
          </a:p>
        </p:txBody>
      </p:sp>
    </p:spTree>
    <p:extLst>
      <p:ext uri="{BB962C8B-B14F-4D97-AF65-F5344CB8AC3E}">
        <p14:creationId xmlns:p14="http://schemas.microsoft.com/office/powerpoint/2010/main" val="399749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1" y="2349713"/>
            <a:ext cx="11066201" cy="29927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Noh</a:t>
            </a:r>
          </a:p>
        </p:txBody>
      </p:sp>
    </p:spTree>
    <p:extLst>
      <p:ext uri="{BB962C8B-B14F-4D97-AF65-F5344CB8AC3E}">
        <p14:creationId xmlns:p14="http://schemas.microsoft.com/office/powerpoint/2010/main" val="317669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667" y="2647838"/>
            <a:ext cx="2358477" cy="54245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5" y="2553575"/>
            <a:ext cx="3467495" cy="1024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8448" b="32700"/>
          <a:stretch/>
        </p:blipFill>
        <p:spPr>
          <a:xfrm>
            <a:off x="821890" y="4643216"/>
            <a:ext cx="3385910" cy="7692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561830" y="4393974"/>
            <a:ext cx="2905830" cy="1017076"/>
            <a:chOff x="5193141" y="4307721"/>
            <a:chExt cx="2905830" cy="10170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7" t="3852" r="37362" b="52161"/>
            <a:stretch/>
          </p:blipFill>
          <p:spPr>
            <a:xfrm>
              <a:off x="5193141" y="4307721"/>
              <a:ext cx="1249135" cy="9633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15" t="45761" r="27416" b="4075"/>
            <a:stretch/>
          </p:blipFill>
          <p:spPr>
            <a:xfrm>
              <a:off x="6442276" y="4342313"/>
              <a:ext cx="1656695" cy="98248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383299" y="2535985"/>
            <a:ext cx="2189299" cy="766155"/>
            <a:chOff x="5403440" y="2788071"/>
            <a:chExt cx="2189299" cy="7661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440" y="2788071"/>
              <a:ext cx="766155" cy="76615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5562" y="2860228"/>
              <a:ext cx="14271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D00000"/>
                  </a:solidFill>
                </a:rPr>
                <a:t>Keras</a:t>
              </a:r>
            </a:p>
          </p:txBody>
        </p:sp>
      </p:grpSp>
      <p:pic>
        <p:nvPicPr>
          <p:cNvPr id="13314" name="Picture 2" descr="https://raw.githubusercontent.com/jupyter/nature-demo/master/images/jupyter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90" y="4643216"/>
            <a:ext cx="2838410" cy="61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54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51" y="2326536"/>
            <a:ext cx="9781858" cy="30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Fundus Datasets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IOSTAR, DRIVE, STARE, RC-SLO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229" r="8470" b="70014"/>
          <a:stretch/>
        </p:blipFill>
        <p:spPr>
          <a:xfrm>
            <a:off x="762000" y="2142811"/>
            <a:ext cx="6826250" cy="1701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2673" b="36661"/>
          <a:stretch/>
        </p:blipFill>
        <p:spPr>
          <a:xfrm>
            <a:off x="82550" y="4031670"/>
            <a:ext cx="8396288" cy="173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1215" t="67704" r="5143" b="5434"/>
          <a:stretch/>
        </p:blipFill>
        <p:spPr>
          <a:xfrm>
            <a:off x="8403907" y="4139620"/>
            <a:ext cx="3664268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748" t="67704" r="51125" b="5434"/>
          <a:stretch/>
        </p:blipFill>
        <p:spPr>
          <a:xfrm>
            <a:off x="7878762" y="2246340"/>
            <a:ext cx="362108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3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 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4901" y="5645825"/>
            <a:ext cx="178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28 x 28</a:t>
            </a:r>
          </a:p>
        </p:txBody>
      </p:sp>
      <p:pic>
        <p:nvPicPr>
          <p:cNvPr id="19458" name="Picture 2" descr="http://p3.pstatp.com/large/19f800066202e7024b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24" y="2339437"/>
            <a:ext cx="6715125" cy="31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Lecun</a:t>
            </a:r>
            <a:endParaRPr lang="en-GB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4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Augmented MNIST Dataset Input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6" y="2516315"/>
            <a:ext cx="290766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4"/>
          <a:stretch/>
        </p:blipFill>
        <p:spPr bwMode="auto">
          <a:xfrm>
            <a:off x="3944400" y="2516315"/>
            <a:ext cx="3061878" cy="2876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Figure 1: Illustration of fundus images in grayscale: (a) Normal and (b) AMD.  &#10;                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54" y="2516315"/>
            <a:ext cx="3835876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68401" y="5532290"/>
            <a:ext cx="178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4050" y="5532290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augmented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8116" y="5532290"/>
            <a:ext cx="236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black and white fundus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Hijazi</a:t>
            </a:r>
          </a:p>
        </p:txBody>
      </p:sp>
    </p:spTree>
    <p:extLst>
      <p:ext uri="{BB962C8B-B14F-4D97-AF65-F5344CB8AC3E}">
        <p14:creationId xmlns:p14="http://schemas.microsoft.com/office/powerpoint/2010/main" val="269734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"/>
          <a:stretch/>
        </p:blipFill>
        <p:spPr bwMode="auto">
          <a:xfrm>
            <a:off x="4804092" y="2396300"/>
            <a:ext cx="2920365" cy="29000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Segmentation Ground Truth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" y="2389315"/>
            <a:ext cx="290766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601607" y="5543789"/>
            <a:ext cx="178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thresholding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8557" y="5405290"/>
            <a:ext cx="275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 ground truth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0.48   threshold</a:t>
            </a: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24" y="2254218"/>
            <a:ext cx="3189475" cy="32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805" y="2332800"/>
            <a:ext cx="1450976" cy="1450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805" y="4124444"/>
            <a:ext cx="1481103" cy="14579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25687" y="2950652"/>
            <a:ext cx="99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2837" y="4530258"/>
            <a:ext cx="110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1869161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Detection Ground Truth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00150" y="2164141"/>
            <a:ext cx="4394200" cy="1486535"/>
            <a:chOff x="0" y="0"/>
            <a:chExt cx="5746653" cy="19443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159635" cy="19443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483" y="243068"/>
              <a:ext cx="1487170" cy="14871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8086" y="225706"/>
              <a:ext cx="1706245" cy="1492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1200150" y="4528622"/>
            <a:ext cx="2534920" cy="1198245"/>
            <a:chOff x="0" y="0"/>
            <a:chExt cx="2535489" cy="1198245"/>
          </a:xfrm>
        </p:grpSpPr>
        <p:pic>
          <p:nvPicPr>
            <p:cNvPr id="9" name="Picture 8" descr="C:\Users\Sadhira\AppData\Local\Microsoft\Windows\INetCache\Content.Word\cross_cor_for_eight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244" y="0"/>
              <a:ext cx="1198245" cy="1191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C:\Users\Sadhira\AppData\Local\Microsoft\Windows\INetCache\Content.Word\cross_cor_for_eight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91895" cy="1198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7200007" y="2095175"/>
            <a:ext cx="3707130" cy="3701064"/>
            <a:chOff x="0" y="0"/>
            <a:chExt cx="2716955" cy="271208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25" y="0"/>
              <a:ext cx="2703830" cy="2712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0" y="669393"/>
              <a:ext cx="634155" cy="6518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4" name="Picture 1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07" y="4528622"/>
            <a:ext cx="1184473" cy="11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366941" y="5827763"/>
            <a:ext cx="146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ground truth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20022" y="5827763"/>
            <a:ext cx="381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overlayed by ground truth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13611" y="3732509"/>
            <a:ext cx="312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Masks for digit 8 crossing point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00150" y="5828596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cross correlation</a:t>
            </a:r>
          </a:p>
        </p:txBody>
      </p:sp>
    </p:spTree>
    <p:extLst>
      <p:ext uri="{BB962C8B-B14F-4D97-AF65-F5344CB8AC3E}">
        <p14:creationId xmlns:p14="http://schemas.microsoft.com/office/powerpoint/2010/main" val="3696418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Reference: </a:t>
            </a:r>
            <a:r>
              <a:rPr lang="en-GB" dirty="0" err="1"/>
              <a:t>Ubernet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9808" lvl="4" indent="0">
              <a:buNone/>
            </a:pP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Kokkinos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59355" y="2226750"/>
            <a:ext cx="7334250" cy="3128962"/>
            <a:chOff x="116205" y="3134579"/>
            <a:chExt cx="7334250" cy="312896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b="50242"/>
            <a:stretch/>
          </p:blipFill>
          <p:spPr>
            <a:xfrm>
              <a:off x="116205" y="3134579"/>
              <a:ext cx="3667125" cy="311382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t="50000"/>
            <a:stretch/>
          </p:blipFill>
          <p:spPr>
            <a:xfrm>
              <a:off x="3783330" y="3134579"/>
              <a:ext cx="3667125" cy="3128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54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Kokkinos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47" y="474920"/>
            <a:ext cx="6233465" cy="56838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022B17-9C5C-480A-B4F4-CF42350FDC60}"/>
              </a:ext>
            </a:extLst>
          </p:cNvPr>
          <p:cNvSpPr txBox="1">
            <a:spLocks/>
          </p:cNvSpPr>
          <p:nvPr/>
        </p:nvSpPr>
        <p:spPr>
          <a:xfrm>
            <a:off x="515419" y="3864795"/>
            <a:ext cx="2531628" cy="23807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/>
          </a:p>
          <a:p>
            <a:pPr marL="0" indent="0">
              <a:buNone/>
            </a:pPr>
            <a:r>
              <a:rPr lang="en-GB" sz="1800" u="sng" dirty="0"/>
              <a:t>Key concept:</a:t>
            </a:r>
          </a:p>
          <a:p>
            <a:pPr lvl="8"/>
            <a:endParaRPr lang="en-GB" sz="1800" dirty="0"/>
          </a:p>
          <a:p>
            <a:pPr marL="0" indent="0">
              <a:buNone/>
            </a:pPr>
            <a:r>
              <a:rPr lang="en-GB" sz="1800" dirty="0"/>
              <a:t>Branching from a common trunk into multiple tasks</a:t>
            </a:r>
          </a:p>
        </p:txBody>
      </p:sp>
    </p:spTree>
    <p:extLst>
      <p:ext uri="{BB962C8B-B14F-4D97-AF65-F5344CB8AC3E}">
        <p14:creationId xmlns:p14="http://schemas.microsoft.com/office/powerpoint/2010/main" val="122867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" y="1803399"/>
            <a:ext cx="11487150" cy="43259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 algn="ctr"/>
            <a:endParaRPr lang="en-GB" sz="2000" dirty="0"/>
          </a:p>
          <a:p>
            <a:pPr marL="749808" lvl="4" indent="0" algn="ctr">
              <a:buNone/>
            </a:pPr>
            <a:endParaRPr lang="en-GB" sz="2000" dirty="0"/>
          </a:p>
          <a:p>
            <a:pPr marL="749808" lvl="4" indent="0">
              <a:buNone/>
            </a:pPr>
            <a:r>
              <a:rPr lang="en-GB" sz="2000" dirty="0"/>
              <a:t>				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" r="1017" b="2857"/>
          <a:stretch/>
        </p:blipFill>
        <p:spPr>
          <a:xfrm>
            <a:off x="3951342" y="1396514"/>
            <a:ext cx="4295668" cy="4332700"/>
          </a:xfrm>
          <a:prstGeom prst="ellipse">
            <a:avLst/>
          </a:prstGeom>
          <a:ln w="38100" cap="rnd">
            <a:solidFill>
              <a:srgbClr val="FDFDF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Ohiolion</a:t>
            </a:r>
            <a:endParaRPr lang="en-GB" sz="1600" dirty="0">
              <a:solidFill>
                <a:srgbClr val="FFC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2698" y="5774442"/>
            <a:ext cx="2453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fundus photography</a:t>
            </a:r>
          </a:p>
        </p:txBody>
      </p:sp>
    </p:spTree>
    <p:extLst>
      <p:ext uri="{BB962C8B-B14F-4D97-AF65-F5344CB8AC3E}">
        <p14:creationId xmlns:p14="http://schemas.microsoft.com/office/powerpoint/2010/main" val="4056635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9285"/>
            <a:ext cx="10525137" cy="1518076"/>
          </a:xfrm>
        </p:spPr>
        <p:txBody>
          <a:bodyPr/>
          <a:lstStyle/>
          <a:p>
            <a:r>
              <a:rPr lang="en-GB" dirty="0"/>
              <a:t>Reference: U-net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1716" y="2056293"/>
            <a:ext cx="7380646" cy="35688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 </a:t>
            </a:r>
            <a:r>
              <a:rPr lang="en-GB" sz="1600" dirty="0" err="1">
                <a:solidFill>
                  <a:srgbClr val="FFC000"/>
                </a:solidFill>
              </a:rPr>
              <a:t>Ronneberger</a:t>
            </a:r>
            <a:r>
              <a:rPr lang="en-GB" sz="1600" dirty="0">
                <a:solidFill>
                  <a:srgbClr val="FFC000"/>
                </a:solidFill>
              </a:rPr>
              <a:t> et al, 2015</a:t>
            </a:r>
          </a:p>
        </p:txBody>
      </p:sp>
    </p:spTree>
    <p:extLst>
      <p:ext uri="{BB962C8B-B14F-4D97-AF65-F5344CB8AC3E}">
        <p14:creationId xmlns:p14="http://schemas.microsoft.com/office/powerpoint/2010/main" val="150148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9808" lvl="4" indent="0">
              <a:buNone/>
            </a:pPr>
            <a:endParaRPr lang="en-GB" sz="2000" dirty="0"/>
          </a:p>
        </p:txBody>
      </p:sp>
      <p:pic>
        <p:nvPicPr>
          <p:cNvPr id="1026" name="Picture 2" descr="https://lmb.informatik.uni-freiburg.de/people/ronneber/u-net/u-net-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69" y="362226"/>
            <a:ext cx="8905771" cy="59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099" y="3807236"/>
            <a:ext cx="2560707" cy="2097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51687" y="4695687"/>
            <a:ext cx="1541670" cy="152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 </a:t>
            </a:r>
            <a:r>
              <a:rPr lang="en-GB" sz="1600" dirty="0" err="1">
                <a:solidFill>
                  <a:srgbClr val="FFC000"/>
                </a:solidFill>
              </a:rPr>
              <a:t>Ronneberger</a:t>
            </a:r>
            <a:r>
              <a:rPr lang="en-GB" sz="1600" dirty="0">
                <a:solidFill>
                  <a:srgbClr val="FFC000"/>
                </a:solidFill>
              </a:rPr>
              <a:t> et al, 2015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48F116-84FF-4705-8E30-98ADAA94C24A}"/>
              </a:ext>
            </a:extLst>
          </p:cNvPr>
          <p:cNvSpPr txBox="1">
            <a:spLocks/>
          </p:cNvSpPr>
          <p:nvPr/>
        </p:nvSpPr>
        <p:spPr>
          <a:xfrm>
            <a:off x="392709" y="3062754"/>
            <a:ext cx="1786899" cy="238073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  <a:p>
            <a:pPr marL="0" indent="0">
              <a:buNone/>
            </a:pPr>
            <a:r>
              <a:rPr lang="en-GB" sz="1600" u="sng" dirty="0"/>
              <a:t>Key concept:</a:t>
            </a:r>
          </a:p>
          <a:p>
            <a:pPr lvl="8"/>
            <a:endParaRPr lang="en-GB" sz="1600" dirty="0"/>
          </a:p>
          <a:p>
            <a:pPr marL="0" indent="0">
              <a:buNone/>
            </a:pPr>
            <a:r>
              <a:rPr lang="en-GB" sz="1600" dirty="0"/>
              <a:t>Streamlining of architecture into: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Convolution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Pooling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Upsampling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Skip layers</a:t>
            </a:r>
          </a:p>
        </p:txBody>
      </p:sp>
    </p:spTree>
    <p:extLst>
      <p:ext uri="{BB962C8B-B14F-4D97-AF65-F5344CB8AC3E}">
        <p14:creationId xmlns:p14="http://schemas.microsoft.com/office/powerpoint/2010/main" val="334373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Iterations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5924"/>
              </p:ext>
            </p:extLst>
          </p:nvPr>
        </p:nvGraphicFramePr>
        <p:xfrm>
          <a:off x="3640213" y="4185026"/>
          <a:ext cx="6332538" cy="1661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070">
                  <a:extLst>
                    <a:ext uri="{9D8B030D-6E8A-4147-A177-3AD203B41FA5}">
                      <a16:colId xmlns:a16="http://schemas.microsoft.com/office/drawing/2014/main" val="3019997103"/>
                    </a:ext>
                  </a:extLst>
                </a:gridCol>
                <a:gridCol w="5589468">
                  <a:extLst>
                    <a:ext uri="{9D8B030D-6E8A-4147-A177-3AD203B41FA5}">
                      <a16:colId xmlns:a16="http://schemas.microsoft.com/office/drawing/2014/main" val="919429294"/>
                    </a:ext>
                  </a:extLst>
                </a:gridCol>
              </a:tblGrid>
              <a:tr h="2077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Network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Architecture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0541704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2v1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631266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2v2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pool, up, relu,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5422605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2v3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pool, relu, pool, relu, up, relu, up, relu,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4473815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2v4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 x2, pool, relu x2, pool, relu x2, up, relu x2, up, relu x2,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5960177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2v5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relu x3, pool, relu x3, pool, relu x3, up, relu x3, up, relu x3, sig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4731331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2v6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 x4, pool, relu x4, pool, relu x4, up, relu x4, up, relu x4,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472436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2v7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 x3, pool, relu x3, pool, relu x3, up, relu x3, up, relu x3, sig, norm,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247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58068"/>
              </p:ext>
            </p:extLst>
          </p:nvPr>
        </p:nvGraphicFramePr>
        <p:xfrm>
          <a:off x="3640213" y="2215888"/>
          <a:ext cx="380873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7550">
                  <a:extLst>
                    <a:ext uri="{9D8B030D-6E8A-4147-A177-3AD203B41FA5}">
                      <a16:colId xmlns:a16="http://schemas.microsoft.com/office/drawing/2014/main" val="1406531491"/>
                    </a:ext>
                  </a:extLst>
                </a:gridCol>
                <a:gridCol w="3091180">
                  <a:extLst>
                    <a:ext uri="{9D8B030D-6E8A-4147-A177-3AD203B41FA5}">
                      <a16:colId xmlns:a16="http://schemas.microsoft.com/office/drawing/2014/main" val="2165116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Network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Architecture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7380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1v1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linear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6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1v2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0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1v3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pool, up, relu,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771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1v4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pool, up, relu, relu,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9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1v5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relu,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25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1v6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pool, up, relu, sig,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619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1v7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relu, pool, up, relu, sig, norm, sig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1946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1v8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relu, pool, up, relu, sig, norm, sig, norm, sig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35805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46167" y="2139955"/>
            <a:ext cx="151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06713" y="403464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361823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Iterations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995555"/>
              </p:ext>
            </p:extLst>
          </p:nvPr>
        </p:nvGraphicFramePr>
        <p:xfrm>
          <a:off x="2954412" y="4137731"/>
          <a:ext cx="8428291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989">
                  <a:extLst>
                    <a:ext uri="{9D8B030D-6E8A-4147-A177-3AD203B41FA5}">
                      <a16:colId xmlns:a16="http://schemas.microsoft.com/office/drawing/2014/main" val="3019997103"/>
                    </a:ext>
                  </a:extLst>
                </a:gridCol>
                <a:gridCol w="7439302">
                  <a:extLst>
                    <a:ext uri="{9D8B030D-6E8A-4147-A177-3AD203B41FA5}">
                      <a16:colId xmlns:a16="http://schemas.microsoft.com/office/drawing/2014/main" val="919429294"/>
                    </a:ext>
                  </a:extLst>
                </a:gridCol>
              </a:tblGrid>
              <a:tr h="2077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Network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Architecture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0541704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2v1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631266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2v2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relu, pool, up, relu,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5422605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relu, pool, relu, pool, relu, up, relu, up, relu,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4473815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 x2, pool, relu x2, pool, relu x2, up, relu x2, up, relu x2,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5960177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relu x3, pool, relu x3, pool, relu x3, up, relu x3, up, relu x3, sig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4731331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 x4, pool, relu x4, pool, relu x4, up, relu x4, up, relu x4,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472436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 x3, pool, relu x3, pool, relu x3, up, relu x3, up, relu x3, sig, norm,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247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22234"/>
              </p:ext>
            </p:extLst>
          </p:nvPr>
        </p:nvGraphicFramePr>
        <p:xfrm>
          <a:off x="2954413" y="1793146"/>
          <a:ext cx="5503788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6892">
                  <a:extLst>
                    <a:ext uri="{9D8B030D-6E8A-4147-A177-3AD203B41FA5}">
                      <a16:colId xmlns:a16="http://schemas.microsoft.com/office/drawing/2014/main" val="1406531491"/>
                    </a:ext>
                  </a:extLst>
                </a:gridCol>
                <a:gridCol w="4466896">
                  <a:extLst>
                    <a:ext uri="{9D8B030D-6E8A-4147-A177-3AD203B41FA5}">
                      <a16:colId xmlns:a16="http://schemas.microsoft.com/office/drawing/2014/main" val="2165116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Network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Architecture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7380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1v1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linear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6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1v2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0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1v3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771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1v4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9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1v5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25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1v6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619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1v7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relu, pool, up, relu, sig, norm, sig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1946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1v8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norm,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35805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63688" y="1942919"/>
            <a:ext cx="151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0912" y="4358271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503302"/>
              </p:ext>
            </p:extLst>
          </p:nvPr>
        </p:nvGraphicFramePr>
        <p:xfrm>
          <a:off x="110065" y="7734002"/>
          <a:ext cx="12242801" cy="1219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32664">
                  <a:extLst>
                    <a:ext uri="{9D8B030D-6E8A-4147-A177-3AD203B41FA5}">
                      <a16:colId xmlns:a16="http://schemas.microsoft.com/office/drawing/2014/main" val="1406531491"/>
                    </a:ext>
                  </a:extLst>
                </a:gridCol>
                <a:gridCol w="5292813">
                  <a:extLst>
                    <a:ext uri="{9D8B030D-6E8A-4147-A177-3AD203B41FA5}">
                      <a16:colId xmlns:a16="http://schemas.microsoft.com/office/drawing/2014/main" val="2165116994"/>
                    </a:ext>
                  </a:extLst>
                </a:gridCol>
                <a:gridCol w="541119">
                  <a:extLst>
                    <a:ext uri="{9D8B030D-6E8A-4147-A177-3AD203B41FA5}">
                      <a16:colId xmlns:a16="http://schemas.microsoft.com/office/drawing/2014/main" val="850417761"/>
                    </a:ext>
                  </a:extLst>
                </a:gridCol>
                <a:gridCol w="5876205">
                  <a:extLst>
                    <a:ext uri="{9D8B030D-6E8A-4147-A177-3AD203B41FA5}">
                      <a16:colId xmlns:a16="http://schemas.microsoft.com/office/drawing/2014/main" val="20561782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2v5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x2, pool, relu x2, pool, relu x2, up, relu x2, up, relu x2,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6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2v6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relu x3, pool, relu x3, pool, relu x3, up, relu x3, up, relu x3, sig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0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2v3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relu, pool, relu, up, relu,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2v7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x4, pool, relu x4, pool, relu x4, up, relu x4, up, relu x4,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771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2v4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x2, pool, relu x2, pool, relu x2, up, relu x2, up, relu x2,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2v8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x3, pool, relu x3, pool, relu x3, up, relu x3, up, relu x3,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80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" y="1095479"/>
            <a:ext cx="186817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" y="3310016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37" y="1036745"/>
            <a:ext cx="186753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462" y="1036745"/>
            <a:ext cx="18789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17" y="1036745"/>
            <a:ext cx="185991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17500" y="3056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214922" y="1041825"/>
          <a:ext cx="18542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Bitmap Image" r:id="rId9" imgW="2813195" imgH="2832246" progId="Paint.Picture">
                  <p:embed/>
                </p:oleObj>
              </mc:Choice>
              <mc:Fallback>
                <p:oleObj name="Bitmap Image" r:id="rId9" imgW="2813195" imgH="2832246" progId="Paint.Picture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4922" y="1041825"/>
                        <a:ext cx="18542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37" y="3544271"/>
            <a:ext cx="189103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10" y="3544271"/>
            <a:ext cx="188531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46" y="3587451"/>
            <a:ext cx="184023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70" y="3587451"/>
            <a:ext cx="182880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12" y="1033581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5" y="3587451"/>
            <a:ext cx="1891030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582937" y="732266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2937" y="2967459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81833" y="615048"/>
            <a:ext cx="2630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  predictions</a:t>
            </a:r>
          </a:p>
        </p:txBody>
      </p:sp>
    </p:spTree>
    <p:extLst>
      <p:ext uri="{BB962C8B-B14F-4D97-AF65-F5344CB8AC3E}">
        <p14:creationId xmlns:p14="http://schemas.microsoft.com/office/powerpoint/2010/main" val="1971798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" y="1095479"/>
            <a:ext cx="186817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37" y="1036745"/>
            <a:ext cx="186753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462" y="1036745"/>
            <a:ext cx="18789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17" y="1036745"/>
            <a:ext cx="185991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17500" y="3056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214922" y="1041825"/>
          <a:ext cx="18542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7" name="Bitmap Image" r:id="rId8" imgW="2813195" imgH="2832246" progId="Paint.Picture">
                  <p:embed/>
                </p:oleObj>
              </mc:Choice>
              <mc:Fallback>
                <p:oleObj name="Bitmap Image" r:id="rId8" imgW="2813195" imgH="2832246" progId="Paint.Picture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4922" y="1041825"/>
                        <a:ext cx="18542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37" y="3544271"/>
            <a:ext cx="189103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10" y="3544271"/>
            <a:ext cx="188531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46" y="3587451"/>
            <a:ext cx="184023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70" y="3587451"/>
            <a:ext cx="182880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12" y="1033581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5" y="3587451"/>
            <a:ext cx="1891030" cy="1871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2749920" y="683117"/>
            <a:ext cx="8965849" cy="372328"/>
            <a:chOff x="2741454" y="2967459"/>
            <a:chExt cx="8965849" cy="372328"/>
          </a:xfrm>
        </p:grpSpPr>
        <p:sp>
          <p:nvSpPr>
            <p:cNvPr id="20" name="Rectangle 19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650859" y="2970455"/>
              <a:ext cx="1056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weighted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749920" y="3146538"/>
            <a:ext cx="9442080" cy="369332"/>
            <a:chOff x="2741454" y="5623731"/>
            <a:chExt cx="9442080" cy="369332"/>
          </a:xfrm>
        </p:grpSpPr>
        <p:sp>
          <p:nvSpPr>
            <p:cNvPr id="25" name="Rectangle 24"/>
            <p:cNvSpPr/>
            <p:nvPr/>
          </p:nvSpPr>
          <p:spPr>
            <a:xfrm>
              <a:off x="274145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1v5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449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1v6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4753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90057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1v8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000058" y="5623731"/>
              <a:ext cx="21834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inverse weighted</a:t>
              </a:r>
            </a:p>
          </p:txBody>
        </p:sp>
      </p:grpSp>
      <p:pic>
        <p:nvPicPr>
          <p:cNvPr id="31" name="Picture 30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" y="3310016"/>
            <a:ext cx="1871980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/>
          <p:cNvSpPr/>
          <p:nvPr/>
        </p:nvSpPr>
        <p:spPr>
          <a:xfrm>
            <a:off x="582937" y="2967459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82937" y="732266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96339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" y="1095479"/>
            <a:ext cx="186817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20" y="416753"/>
            <a:ext cx="186753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245" y="416753"/>
            <a:ext cx="18789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00" y="416753"/>
            <a:ext cx="185991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17500" y="3056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318073"/>
              </p:ext>
            </p:extLst>
          </p:nvPr>
        </p:nvGraphicFramePr>
        <p:xfrm>
          <a:off x="8270705" y="421833"/>
          <a:ext cx="18542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Bitmap Image" r:id="rId8" imgW="2813195" imgH="2832246" progId="Paint.Picture">
                  <p:embed/>
                </p:oleObj>
              </mc:Choice>
              <mc:Fallback>
                <p:oleObj name="Bitmap Image" r:id="rId8" imgW="2813195" imgH="2832246" progId="Paint.Picture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705" y="421833"/>
                        <a:ext cx="18542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20" y="2924279"/>
            <a:ext cx="189103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993" y="2924279"/>
            <a:ext cx="188531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29" y="2967459"/>
            <a:ext cx="184023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153" y="2967459"/>
            <a:ext cx="182880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695" y="413589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348" y="2967459"/>
            <a:ext cx="1891030" cy="1871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2805703" y="63125"/>
            <a:ext cx="8965849" cy="372328"/>
            <a:chOff x="2741454" y="2967459"/>
            <a:chExt cx="8965849" cy="372328"/>
          </a:xfrm>
        </p:grpSpPr>
        <p:sp>
          <p:nvSpPr>
            <p:cNvPr id="20" name="Rectangle 19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650859" y="2970455"/>
              <a:ext cx="1056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weighted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05703" y="2526546"/>
            <a:ext cx="9442080" cy="369332"/>
            <a:chOff x="2741454" y="5623731"/>
            <a:chExt cx="9442080" cy="369332"/>
          </a:xfrm>
        </p:grpSpPr>
        <p:sp>
          <p:nvSpPr>
            <p:cNvPr id="25" name="Rectangle 24"/>
            <p:cNvSpPr/>
            <p:nvPr/>
          </p:nvSpPr>
          <p:spPr>
            <a:xfrm>
              <a:off x="274145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1v5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449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1v6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4753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90057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1v8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000058" y="5623731"/>
              <a:ext cx="21834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inverse weighted</a:t>
              </a:r>
            </a:p>
          </p:txBody>
        </p: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745531"/>
              </p:ext>
            </p:extLst>
          </p:nvPr>
        </p:nvGraphicFramePr>
        <p:xfrm>
          <a:off x="2805703" y="5181996"/>
          <a:ext cx="8577160" cy="975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53813">
                  <a:extLst>
                    <a:ext uri="{9D8B030D-6E8A-4147-A177-3AD203B41FA5}">
                      <a16:colId xmlns:a16="http://schemas.microsoft.com/office/drawing/2014/main" val="1406531491"/>
                    </a:ext>
                  </a:extLst>
                </a:gridCol>
                <a:gridCol w="2964468">
                  <a:extLst>
                    <a:ext uri="{9D8B030D-6E8A-4147-A177-3AD203B41FA5}">
                      <a16:colId xmlns:a16="http://schemas.microsoft.com/office/drawing/2014/main" val="2165116994"/>
                    </a:ext>
                  </a:extLst>
                </a:gridCol>
                <a:gridCol w="898084">
                  <a:extLst>
                    <a:ext uri="{9D8B030D-6E8A-4147-A177-3AD203B41FA5}">
                      <a16:colId xmlns:a16="http://schemas.microsoft.com/office/drawing/2014/main" val="850417761"/>
                    </a:ext>
                  </a:extLst>
                </a:gridCol>
                <a:gridCol w="3760795">
                  <a:extLst>
                    <a:ext uri="{9D8B030D-6E8A-4147-A177-3AD203B41FA5}">
                      <a16:colId xmlns:a16="http://schemas.microsoft.com/office/drawing/2014/main" val="20561782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1v1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linear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1v5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6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1v2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1v6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0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1v3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1v7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771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1v4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1v8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norm,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94204"/>
                  </a:ext>
                </a:extLst>
              </a:tr>
            </a:tbl>
          </a:graphicData>
        </a:graphic>
      </p:graphicFrame>
      <p:pic>
        <p:nvPicPr>
          <p:cNvPr id="31" name="Picture 30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" y="3310016"/>
            <a:ext cx="1871980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/>
          <p:cNvSpPr/>
          <p:nvPr/>
        </p:nvSpPr>
        <p:spPr>
          <a:xfrm>
            <a:off x="582937" y="2967459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82937" y="732266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07360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057989" y="1041201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8" name="Bitmap Image" r:id="rId4" imgW="2832246" imgH="2832246" progId="Paint.Picture">
                  <p:embed/>
                </p:oleObj>
              </mc:Choice>
              <mc:Fallback>
                <p:oleObj name="Bitmap Image" r:id="rId4" imgW="2832246" imgH="2832246" progId="Paint.Picture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989" y="1041201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098329" y="1046251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9" name="Bitmap Image" r:id="rId6" imgW="2863997" imgH="2857647" progId="Paint.Picture">
                  <p:embed/>
                </p:oleObj>
              </mc:Choice>
              <mc:Fallback>
                <p:oleObj name="Bitmap Image" r:id="rId6" imgW="2863997" imgH="2857647" progId="Paint.Picture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329" y="1046251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6138669" y="1043741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0" name="Bitmap Image" r:id="rId8" imgW="2863997" imgH="2857647" progId="Paint.Picture">
                  <p:embed/>
                </p:oleObj>
              </mc:Choice>
              <mc:Fallback>
                <p:oleObj name="Bitmap Image" r:id="rId8" imgW="2863997" imgH="2857647" progId="Paint.Picture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669" y="1043741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200916" y="1048761"/>
          <a:ext cx="18859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1" name="Bitmap Image" r:id="rId10" imgW="2863997" imgH="2838596" progId="Paint.Picture">
                  <p:embed/>
                </p:oleObj>
              </mc:Choice>
              <mc:Fallback>
                <p:oleObj name="Bitmap Image" r:id="rId10" imgW="2863997" imgH="2838596" progId="Paint.Picture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0916" y="1048761"/>
                        <a:ext cx="18859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85833" y="3550621"/>
          <a:ext cx="18669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2" name="Bitmap Image" r:id="rId12" imgW="2825397" imgH="2838596" progId="Paint.Picture">
                  <p:embed/>
                </p:oleObj>
              </mc:Choice>
              <mc:Fallback>
                <p:oleObj name="Bitmap Image" r:id="rId12" imgW="2825397" imgH="2838596" progId="Paint.Picture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833" y="3550621"/>
                        <a:ext cx="186690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110877" y="3550621"/>
          <a:ext cx="18732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3" name="Bitmap Image" r:id="rId14" imgW="2857647" imgH="2844946" progId="Paint.Picture">
                  <p:embed/>
                </p:oleObj>
              </mc:Choice>
              <mc:Fallback>
                <p:oleObj name="Bitmap Image" r:id="rId14" imgW="2857647" imgH="2844946" progId="Paint.Picture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877" y="3550621"/>
                        <a:ext cx="18732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6139866" y="3550621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4" name="Bitmap Image" r:id="rId16" imgW="2844946" imgH="2838596" progId="Paint.Picture">
                  <p:embed/>
                </p:oleObj>
              </mc:Choice>
              <mc:Fallback>
                <p:oleObj name="Bitmap Image" r:id="rId16" imgW="2844946" imgH="2838596" progId="Paint.Picture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9866" y="3550621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8196920" y="3553432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5" name="Bitmap Image" r:id="rId18" imgW="2844946" imgH="2838596" progId="Paint.Picture">
                  <p:embed/>
                </p:oleObj>
              </mc:Choice>
              <mc:Fallback>
                <p:oleObj name="Bitmap Image" r:id="rId18" imgW="2844946" imgH="2838596" progId="Paint.Picture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920" y="3553432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10260306" y="1055111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6" name="Bitmap Image" r:id="rId20" imgW="2844946" imgH="2857647" progId="Paint.Picture">
                  <p:embed/>
                </p:oleObj>
              </mc:Choice>
              <mc:Fallback>
                <p:oleObj name="Bitmap Image" r:id="rId20" imgW="2844946" imgH="2857647" progId="Paint.Picture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0306" y="1055111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10253956" y="3544271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7" name="Bitmap Image" r:id="rId22" imgW="2851297" imgH="2851297" progId="Paint.Picture">
                  <p:embed/>
                </p:oleObj>
              </mc:Choice>
              <mc:Fallback>
                <p:oleObj name="Bitmap Image" r:id="rId22" imgW="2851297" imgH="2851297" progId="Paint.Picture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3956" y="3544271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/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" y="338474"/>
            <a:ext cx="187579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2484575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4630676"/>
            <a:ext cx="1871980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93100" y="4308950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761" y="2154743"/>
            <a:ext cx="176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 over input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978139" y="615048"/>
            <a:ext cx="223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  predictions</a:t>
            </a:r>
          </a:p>
        </p:txBody>
      </p:sp>
    </p:spTree>
    <p:extLst>
      <p:ext uri="{BB962C8B-B14F-4D97-AF65-F5344CB8AC3E}">
        <p14:creationId xmlns:p14="http://schemas.microsoft.com/office/powerpoint/2010/main" val="7819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765859"/>
              </p:ext>
            </p:extLst>
          </p:nvPr>
        </p:nvGraphicFramePr>
        <p:xfrm>
          <a:off x="2057989" y="1041201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5" name="Bitmap Image" r:id="rId4" imgW="2832246" imgH="2832246" progId="Paint.Picture">
                  <p:embed/>
                </p:oleObj>
              </mc:Choice>
              <mc:Fallback>
                <p:oleObj name="Bitmap Image" r:id="rId4" imgW="2832246" imgH="2832246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989" y="1041201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209323"/>
              </p:ext>
            </p:extLst>
          </p:nvPr>
        </p:nvGraphicFramePr>
        <p:xfrm>
          <a:off x="4098329" y="1046251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6" name="Bitmap Image" r:id="rId6" imgW="2863997" imgH="2857647" progId="Paint.Picture">
                  <p:embed/>
                </p:oleObj>
              </mc:Choice>
              <mc:Fallback>
                <p:oleObj name="Bitmap Image" r:id="rId6" imgW="2863997" imgH="285764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329" y="1046251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949644"/>
              </p:ext>
            </p:extLst>
          </p:nvPr>
        </p:nvGraphicFramePr>
        <p:xfrm>
          <a:off x="6138669" y="1043741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7" name="Bitmap Image" r:id="rId8" imgW="2863997" imgH="2857647" progId="Paint.Picture">
                  <p:embed/>
                </p:oleObj>
              </mc:Choice>
              <mc:Fallback>
                <p:oleObj name="Bitmap Image" r:id="rId8" imgW="2863997" imgH="285764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669" y="1043741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744905"/>
              </p:ext>
            </p:extLst>
          </p:nvPr>
        </p:nvGraphicFramePr>
        <p:xfrm>
          <a:off x="8200916" y="1048761"/>
          <a:ext cx="18859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8" name="Bitmap Image" r:id="rId10" imgW="2863997" imgH="2838596" progId="Paint.Picture">
                  <p:embed/>
                </p:oleObj>
              </mc:Choice>
              <mc:Fallback>
                <p:oleObj name="Bitmap Image" r:id="rId10" imgW="2863997" imgH="2838596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0916" y="1048761"/>
                        <a:ext cx="18859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17239"/>
              </p:ext>
            </p:extLst>
          </p:nvPr>
        </p:nvGraphicFramePr>
        <p:xfrm>
          <a:off x="2085833" y="3550621"/>
          <a:ext cx="18669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9" name="Bitmap Image" r:id="rId12" imgW="2825397" imgH="2838596" progId="Paint.Picture">
                  <p:embed/>
                </p:oleObj>
              </mc:Choice>
              <mc:Fallback>
                <p:oleObj name="Bitmap Image" r:id="rId12" imgW="2825397" imgH="2838596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833" y="3550621"/>
                        <a:ext cx="186690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44381"/>
              </p:ext>
            </p:extLst>
          </p:nvPr>
        </p:nvGraphicFramePr>
        <p:xfrm>
          <a:off x="4110877" y="3550621"/>
          <a:ext cx="18732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0" name="Bitmap Image" r:id="rId14" imgW="2857647" imgH="2844946" progId="Paint.Picture">
                  <p:embed/>
                </p:oleObj>
              </mc:Choice>
              <mc:Fallback>
                <p:oleObj name="Bitmap Image" r:id="rId14" imgW="2857647" imgH="2844946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877" y="3550621"/>
                        <a:ext cx="18732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728500"/>
              </p:ext>
            </p:extLst>
          </p:nvPr>
        </p:nvGraphicFramePr>
        <p:xfrm>
          <a:off x="6139866" y="3550621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1" name="Bitmap Image" r:id="rId16" imgW="2844946" imgH="2838596" progId="Paint.Picture">
                  <p:embed/>
                </p:oleObj>
              </mc:Choice>
              <mc:Fallback>
                <p:oleObj name="Bitmap Image" r:id="rId16" imgW="2844946" imgH="2838596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9866" y="3550621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735941"/>
              </p:ext>
            </p:extLst>
          </p:nvPr>
        </p:nvGraphicFramePr>
        <p:xfrm>
          <a:off x="8196920" y="3553432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2" name="Bitmap Image" r:id="rId18" imgW="2844946" imgH="2838596" progId="Paint.Picture">
                  <p:embed/>
                </p:oleObj>
              </mc:Choice>
              <mc:Fallback>
                <p:oleObj name="Bitmap Image" r:id="rId18" imgW="2844946" imgH="2838596" progId="Paint.Picture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920" y="3553432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878953"/>
              </p:ext>
            </p:extLst>
          </p:nvPr>
        </p:nvGraphicFramePr>
        <p:xfrm>
          <a:off x="10260306" y="1055111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3" name="Bitmap Image" r:id="rId20" imgW="2844946" imgH="2857647" progId="Paint.Picture">
                  <p:embed/>
                </p:oleObj>
              </mc:Choice>
              <mc:Fallback>
                <p:oleObj name="Bitmap Image" r:id="rId20" imgW="2844946" imgH="2857647" progId="Paint.Picture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0306" y="1055111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702743"/>
              </p:ext>
            </p:extLst>
          </p:nvPr>
        </p:nvGraphicFramePr>
        <p:xfrm>
          <a:off x="10253956" y="3544271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4" name="Bitmap Image" r:id="rId22" imgW="2851297" imgH="2851297" progId="Paint.Picture">
                  <p:embed/>
                </p:oleObj>
              </mc:Choice>
              <mc:Fallback>
                <p:oleObj name="Bitmap Image" r:id="rId22" imgW="2851297" imgH="2851297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3956" y="3544271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/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" y="338474"/>
            <a:ext cx="187579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2484575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4630676"/>
            <a:ext cx="1871980" cy="1871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/>
          <p:cNvGrpSpPr/>
          <p:nvPr/>
        </p:nvGrpSpPr>
        <p:grpSpPr>
          <a:xfrm>
            <a:off x="2749920" y="683117"/>
            <a:ext cx="8965849" cy="372328"/>
            <a:chOff x="2741454" y="2967459"/>
            <a:chExt cx="8965849" cy="372328"/>
          </a:xfrm>
        </p:grpSpPr>
        <p:sp>
          <p:nvSpPr>
            <p:cNvPr id="41" name="Rectangle 40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2v2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50859" y="2970455"/>
              <a:ext cx="1056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weighted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749920" y="3146538"/>
            <a:ext cx="9442080" cy="369332"/>
            <a:chOff x="2741454" y="5623731"/>
            <a:chExt cx="9442080" cy="369332"/>
          </a:xfrm>
        </p:grpSpPr>
        <p:sp>
          <p:nvSpPr>
            <p:cNvPr id="47" name="Rectangle 46"/>
            <p:cNvSpPr/>
            <p:nvPr/>
          </p:nvSpPr>
          <p:spPr>
            <a:xfrm>
              <a:off x="274145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9449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2v6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84753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2v7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90057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2v8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000058" y="5623731"/>
              <a:ext cx="21834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inverse weighted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93100" y="4308950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761" y="2154743"/>
            <a:ext cx="176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 over input</a:t>
            </a:r>
          </a:p>
        </p:txBody>
      </p:sp>
    </p:spTree>
    <p:extLst>
      <p:ext uri="{BB962C8B-B14F-4D97-AF65-F5344CB8AC3E}">
        <p14:creationId xmlns:p14="http://schemas.microsoft.com/office/powerpoint/2010/main" val="56163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812844"/>
              </p:ext>
            </p:extLst>
          </p:nvPr>
        </p:nvGraphicFramePr>
        <p:xfrm>
          <a:off x="2009837" y="465467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2" name="Bitmap Image" r:id="rId4" imgW="2832246" imgH="2832246" progId="Paint.Picture">
                  <p:embed/>
                </p:oleObj>
              </mc:Choice>
              <mc:Fallback>
                <p:oleObj name="Bitmap Image" r:id="rId4" imgW="2832246" imgH="2832246" progId="Paint.Picture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837" y="465467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492862"/>
              </p:ext>
            </p:extLst>
          </p:nvPr>
        </p:nvGraphicFramePr>
        <p:xfrm>
          <a:off x="4050177" y="470517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3" name="Bitmap Image" r:id="rId6" imgW="2863997" imgH="2857647" progId="Paint.Picture">
                  <p:embed/>
                </p:oleObj>
              </mc:Choice>
              <mc:Fallback>
                <p:oleObj name="Bitmap Image" r:id="rId6" imgW="2863997" imgH="2857647" progId="Paint.Picture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0177" y="470517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524291"/>
              </p:ext>
            </p:extLst>
          </p:nvPr>
        </p:nvGraphicFramePr>
        <p:xfrm>
          <a:off x="6090517" y="468007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4" name="Bitmap Image" r:id="rId8" imgW="2863997" imgH="2857647" progId="Paint.Picture">
                  <p:embed/>
                </p:oleObj>
              </mc:Choice>
              <mc:Fallback>
                <p:oleObj name="Bitmap Image" r:id="rId8" imgW="2863997" imgH="2857647" progId="Paint.Picture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0517" y="468007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520114"/>
              </p:ext>
            </p:extLst>
          </p:nvPr>
        </p:nvGraphicFramePr>
        <p:xfrm>
          <a:off x="8152764" y="473027"/>
          <a:ext cx="18859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5" name="Bitmap Image" r:id="rId10" imgW="2863997" imgH="2838596" progId="Paint.Picture">
                  <p:embed/>
                </p:oleObj>
              </mc:Choice>
              <mc:Fallback>
                <p:oleObj name="Bitmap Image" r:id="rId10" imgW="2863997" imgH="2838596" progId="Paint.Picture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2764" y="473027"/>
                        <a:ext cx="18859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398947"/>
              </p:ext>
            </p:extLst>
          </p:nvPr>
        </p:nvGraphicFramePr>
        <p:xfrm>
          <a:off x="2037681" y="2763776"/>
          <a:ext cx="18669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6" name="Bitmap Image" r:id="rId12" imgW="2825397" imgH="2838596" progId="Paint.Picture">
                  <p:embed/>
                </p:oleObj>
              </mc:Choice>
              <mc:Fallback>
                <p:oleObj name="Bitmap Image" r:id="rId12" imgW="2825397" imgH="2838596" progId="Paint.Picture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7681" y="2763776"/>
                        <a:ext cx="186690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448304"/>
              </p:ext>
            </p:extLst>
          </p:nvPr>
        </p:nvGraphicFramePr>
        <p:xfrm>
          <a:off x="4062725" y="2763776"/>
          <a:ext cx="18732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7" name="Bitmap Image" r:id="rId14" imgW="2857647" imgH="2844946" progId="Paint.Picture">
                  <p:embed/>
                </p:oleObj>
              </mc:Choice>
              <mc:Fallback>
                <p:oleObj name="Bitmap Image" r:id="rId14" imgW="2857647" imgH="2844946" progId="Paint.Picture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725" y="2763776"/>
                        <a:ext cx="18732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250405"/>
              </p:ext>
            </p:extLst>
          </p:nvPr>
        </p:nvGraphicFramePr>
        <p:xfrm>
          <a:off x="6091714" y="2763776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8" name="Bitmap Image" r:id="rId16" imgW="2844946" imgH="2838596" progId="Paint.Picture">
                  <p:embed/>
                </p:oleObj>
              </mc:Choice>
              <mc:Fallback>
                <p:oleObj name="Bitmap Image" r:id="rId16" imgW="2844946" imgH="2838596" progId="Paint.Picture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714" y="2763776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065749"/>
              </p:ext>
            </p:extLst>
          </p:nvPr>
        </p:nvGraphicFramePr>
        <p:xfrm>
          <a:off x="8148768" y="2766587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9" name="Bitmap Image" r:id="rId18" imgW="2844946" imgH="2838596" progId="Paint.Picture">
                  <p:embed/>
                </p:oleObj>
              </mc:Choice>
              <mc:Fallback>
                <p:oleObj name="Bitmap Image" r:id="rId18" imgW="2844946" imgH="2838596" progId="Paint.Picture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8768" y="2766587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478309"/>
              </p:ext>
            </p:extLst>
          </p:nvPr>
        </p:nvGraphicFramePr>
        <p:xfrm>
          <a:off x="10212154" y="479377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0" name="Bitmap Image" r:id="rId20" imgW="2844946" imgH="2857647" progId="Paint.Picture">
                  <p:embed/>
                </p:oleObj>
              </mc:Choice>
              <mc:Fallback>
                <p:oleObj name="Bitmap Image" r:id="rId20" imgW="2844946" imgH="2857647" progId="Paint.Picture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12154" y="479377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49911"/>
              </p:ext>
            </p:extLst>
          </p:nvPr>
        </p:nvGraphicFramePr>
        <p:xfrm>
          <a:off x="10205804" y="2757426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1" name="Bitmap Image" r:id="rId22" imgW="2851297" imgH="2851297" progId="Paint.Picture">
                  <p:embed/>
                </p:oleObj>
              </mc:Choice>
              <mc:Fallback>
                <p:oleObj name="Bitmap Image" r:id="rId22" imgW="2851297" imgH="2851297" progId="Paint.Picture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5804" y="2757426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/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" y="338474"/>
            <a:ext cx="187579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2484575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4630676"/>
            <a:ext cx="1871980" cy="1871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/>
          <p:cNvGrpSpPr/>
          <p:nvPr/>
        </p:nvGrpSpPr>
        <p:grpSpPr>
          <a:xfrm>
            <a:off x="2701768" y="107383"/>
            <a:ext cx="8965849" cy="372328"/>
            <a:chOff x="2741454" y="2967459"/>
            <a:chExt cx="8965849" cy="372328"/>
          </a:xfrm>
        </p:grpSpPr>
        <p:sp>
          <p:nvSpPr>
            <p:cNvPr id="41" name="Rectangle 40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2v2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50859" y="2970455"/>
              <a:ext cx="1056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weighted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701768" y="2359693"/>
            <a:ext cx="9442080" cy="369332"/>
            <a:chOff x="2741454" y="5623731"/>
            <a:chExt cx="9442080" cy="369332"/>
          </a:xfrm>
        </p:grpSpPr>
        <p:sp>
          <p:nvSpPr>
            <p:cNvPr id="47" name="Rectangle 46"/>
            <p:cNvSpPr/>
            <p:nvPr/>
          </p:nvSpPr>
          <p:spPr>
            <a:xfrm>
              <a:off x="274145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9449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2v6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84753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2v7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90057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2v8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000058" y="5623731"/>
              <a:ext cx="21834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inverse weighted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93100" y="4308950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761" y="2154743"/>
            <a:ext cx="176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 over input</a:t>
            </a: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092067"/>
              </p:ext>
            </p:extLst>
          </p:nvPr>
        </p:nvGraphicFramePr>
        <p:xfrm>
          <a:off x="2081837" y="4827876"/>
          <a:ext cx="10115859" cy="19507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1406531491"/>
                    </a:ext>
                  </a:extLst>
                </a:gridCol>
                <a:gridCol w="4305418">
                  <a:extLst>
                    <a:ext uri="{9D8B030D-6E8A-4147-A177-3AD203B41FA5}">
                      <a16:colId xmlns:a16="http://schemas.microsoft.com/office/drawing/2014/main" val="2165116994"/>
                    </a:ext>
                  </a:extLst>
                </a:gridCol>
                <a:gridCol w="447110">
                  <a:extLst>
                    <a:ext uri="{9D8B030D-6E8A-4147-A177-3AD203B41FA5}">
                      <a16:colId xmlns:a16="http://schemas.microsoft.com/office/drawing/2014/main" val="850417761"/>
                    </a:ext>
                  </a:extLst>
                </a:gridCol>
                <a:gridCol w="4855332">
                  <a:extLst>
                    <a:ext uri="{9D8B030D-6E8A-4147-A177-3AD203B41FA5}">
                      <a16:colId xmlns:a16="http://schemas.microsoft.com/office/drawing/2014/main" val="2056178255"/>
                    </a:ext>
                  </a:extLst>
                </a:gridCol>
              </a:tblGrid>
              <a:tr h="36329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2v5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x2, pool, relu x2, pool, relu x2, up, relu x2, up, relu x2,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67478"/>
                  </a:ext>
                </a:extLst>
              </a:tr>
              <a:tr h="36329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2v6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relu x3, pool, relu x3, pool, relu x3, up, relu x3, up, relu x3, sig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02690"/>
                  </a:ext>
                </a:extLst>
              </a:tr>
              <a:tr h="36329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2v3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relu, pool, relu, up, relu,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2v7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x4, pool, relu x4, pool, relu x4, up, relu x4, up, relu x4,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771484"/>
                  </a:ext>
                </a:extLst>
              </a:tr>
              <a:tr h="36329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2v4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x2, pool, relu x2, pool, relu x2, up, relu x2, up, relu x2,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2v8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x3, pool, relu x3, pool, relu x3, up, relu x3, up, relu x3,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167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" y="1803399"/>
            <a:ext cx="11487150" cy="43259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 algn="ctr"/>
            <a:endParaRPr lang="en-GB" sz="2000" dirty="0"/>
          </a:p>
          <a:p>
            <a:pPr marL="749808" lvl="4" indent="0" algn="ctr">
              <a:buNone/>
            </a:pPr>
            <a:endParaRPr lang="en-GB" sz="2000" dirty="0"/>
          </a:p>
          <a:p>
            <a:pPr marL="749808" lvl="4" indent="0">
              <a:buNone/>
            </a:pPr>
            <a:r>
              <a:rPr lang="en-GB" sz="2000" dirty="0"/>
              <a:t>				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" r="1017" b="2857"/>
          <a:stretch/>
        </p:blipFill>
        <p:spPr>
          <a:xfrm>
            <a:off x="3951342" y="1396514"/>
            <a:ext cx="4295668" cy="4332700"/>
          </a:xfrm>
          <a:prstGeom prst="ellipse">
            <a:avLst/>
          </a:prstGeom>
          <a:ln w="38100" cap="rnd">
            <a:solidFill>
              <a:srgbClr val="FDFDF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Ohiolion</a:t>
            </a:r>
            <a:endParaRPr lang="en-GB" sz="1600" dirty="0">
              <a:solidFill>
                <a:srgbClr val="FFC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32578" y="3663649"/>
            <a:ext cx="2421956" cy="926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38255" y="3546914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fovea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08629" y="4438427"/>
            <a:ext cx="1931234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229592" y="3452021"/>
            <a:ext cx="2524942" cy="177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08629" y="4208006"/>
            <a:ext cx="1548607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21744" y="3210262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macula</a:t>
            </a:r>
          </a:p>
        </p:txBody>
      </p:sp>
      <p:cxnSp>
        <p:nvCxnSpPr>
          <p:cNvPr id="30" name="Elbow Connector 29"/>
          <p:cNvCxnSpPr/>
          <p:nvPr/>
        </p:nvCxnSpPr>
        <p:spPr>
          <a:xfrm>
            <a:off x="3412862" y="3249709"/>
            <a:ext cx="1365660" cy="414866"/>
          </a:xfrm>
          <a:prstGeom prst="bentConnector3">
            <a:avLst>
              <a:gd name="adj1" fmla="val 99908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3408629" y="2990141"/>
            <a:ext cx="1557073" cy="681002"/>
          </a:xfrm>
          <a:prstGeom prst="bentConnector3">
            <a:avLst>
              <a:gd name="adj1" fmla="val 100026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46486" y="276516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 disk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46486" y="308947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 cup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87786" y="4003056"/>
            <a:ext cx="106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artery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53521" y="4267291"/>
            <a:ext cx="106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vein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7999251" y="2719758"/>
            <a:ext cx="755283" cy="1575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821744" y="2505099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retina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2698" y="5774442"/>
            <a:ext cx="2453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fundus photography</a:t>
            </a:r>
          </a:p>
        </p:txBody>
      </p:sp>
    </p:spTree>
    <p:extLst>
      <p:ext uri="{BB962C8B-B14F-4D97-AF65-F5344CB8AC3E}">
        <p14:creationId xmlns:p14="http://schemas.microsoft.com/office/powerpoint/2010/main" val="1647880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74556" y="2483920"/>
            <a:ext cx="4664702" cy="2709807"/>
            <a:chOff x="3922532" y="1220605"/>
            <a:chExt cx="2636276" cy="217110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4841796" y="1424838"/>
              <a:ext cx="0" cy="281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605417" y="1439425"/>
              <a:ext cx="0" cy="281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496464" y="2630782"/>
              <a:ext cx="0" cy="281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19"/>
            <p:cNvSpPr txBox="1"/>
            <p:nvPr/>
          </p:nvSpPr>
          <p:spPr>
            <a:xfrm>
              <a:off x="4637515" y="1220605"/>
              <a:ext cx="1182886" cy="301554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</a:t>
              </a:r>
            </a:p>
          </p:txBody>
        </p:sp>
        <p:sp>
          <p:nvSpPr>
            <p:cNvPr id="10" name="Text Box 21"/>
            <p:cNvSpPr txBox="1"/>
            <p:nvPr/>
          </p:nvSpPr>
          <p:spPr>
            <a:xfrm>
              <a:off x="5396272" y="1711735"/>
              <a:ext cx="1162536" cy="1026559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detection </a:t>
              </a:r>
            </a:p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layers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975068" y="2625919"/>
              <a:ext cx="0" cy="281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20"/>
            <p:cNvSpPr txBox="1"/>
            <p:nvPr/>
          </p:nvSpPr>
          <p:spPr>
            <a:xfrm>
              <a:off x="5396272" y="2903092"/>
              <a:ext cx="1161933" cy="483756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output</a:t>
              </a:r>
            </a:p>
          </p:txBody>
        </p:sp>
        <p:sp>
          <p:nvSpPr>
            <p:cNvPr id="13" name="Text Box 24"/>
            <p:cNvSpPr txBox="1"/>
            <p:nvPr/>
          </p:nvSpPr>
          <p:spPr>
            <a:xfrm>
              <a:off x="3922532" y="2907955"/>
              <a:ext cx="1161933" cy="483756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output</a:t>
              </a:r>
            </a:p>
          </p:txBody>
        </p:sp>
        <p:sp>
          <p:nvSpPr>
            <p:cNvPr id="14" name="Text Box 25"/>
            <p:cNvSpPr txBox="1"/>
            <p:nvPr/>
          </p:nvSpPr>
          <p:spPr>
            <a:xfrm>
              <a:off x="3927396" y="1706873"/>
              <a:ext cx="1162536" cy="1026559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layers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62329" y="2483920"/>
            <a:ext cx="4663844" cy="2709807"/>
            <a:chOff x="7200753" y="1249781"/>
            <a:chExt cx="2635791" cy="217110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774685" y="2659958"/>
              <a:ext cx="0" cy="281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76"/>
            <p:cNvSpPr txBox="1"/>
            <p:nvPr/>
          </p:nvSpPr>
          <p:spPr>
            <a:xfrm>
              <a:off x="7915736" y="1249781"/>
              <a:ext cx="1183005" cy="301554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9253289" y="2655095"/>
              <a:ext cx="0" cy="281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8120017" y="1546404"/>
              <a:ext cx="4483" cy="186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78"/>
            <p:cNvSpPr txBox="1"/>
            <p:nvPr/>
          </p:nvSpPr>
          <p:spPr>
            <a:xfrm>
              <a:off x="8674494" y="2222317"/>
              <a:ext cx="1162050" cy="530947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detection</a:t>
              </a:r>
            </a:p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layers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8883638" y="1560993"/>
              <a:ext cx="3175" cy="1777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86"/>
            <p:cNvSpPr txBox="1"/>
            <p:nvPr/>
          </p:nvSpPr>
          <p:spPr>
            <a:xfrm>
              <a:off x="7750366" y="1740911"/>
              <a:ext cx="1530350" cy="285682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common layers</a:t>
              </a:r>
            </a:p>
          </p:txBody>
        </p:sp>
        <p:sp>
          <p:nvSpPr>
            <p:cNvPr id="22" name="Text Box 81"/>
            <p:cNvSpPr txBox="1"/>
            <p:nvPr/>
          </p:nvSpPr>
          <p:spPr>
            <a:xfrm>
              <a:off x="7205617" y="2217454"/>
              <a:ext cx="1162050" cy="534539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layers</a:t>
              </a:r>
            </a:p>
          </p:txBody>
        </p:sp>
        <p:sp>
          <p:nvSpPr>
            <p:cNvPr id="23" name="Text Box 77"/>
            <p:cNvSpPr txBox="1"/>
            <p:nvPr/>
          </p:nvSpPr>
          <p:spPr>
            <a:xfrm>
              <a:off x="8674494" y="2932268"/>
              <a:ext cx="1162050" cy="483756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output</a:t>
              </a:r>
            </a:p>
          </p:txBody>
        </p:sp>
        <p:sp>
          <p:nvSpPr>
            <p:cNvPr id="24" name="Text Box 79"/>
            <p:cNvSpPr txBox="1"/>
            <p:nvPr/>
          </p:nvSpPr>
          <p:spPr>
            <a:xfrm>
              <a:off x="7200753" y="2937131"/>
              <a:ext cx="1162050" cy="483756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output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8878775" y="2037535"/>
              <a:ext cx="3175" cy="1777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8124881" y="2037535"/>
              <a:ext cx="3175" cy="1777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7035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Branched Training Iteration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477629"/>
              </p:ext>
            </p:extLst>
          </p:nvPr>
        </p:nvGraphicFramePr>
        <p:xfrm>
          <a:off x="2759736" y="4627091"/>
          <a:ext cx="7826811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337">
                  <a:extLst>
                    <a:ext uri="{9D8B030D-6E8A-4147-A177-3AD203B41FA5}">
                      <a16:colId xmlns:a16="http://schemas.microsoft.com/office/drawing/2014/main" val="1401750107"/>
                    </a:ext>
                  </a:extLst>
                </a:gridCol>
                <a:gridCol w="3395737">
                  <a:extLst>
                    <a:ext uri="{9D8B030D-6E8A-4147-A177-3AD203B41FA5}">
                      <a16:colId xmlns:a16="http://schemas.microsoft.com/office/drawing/2014/main" val="3580895339"/>
                    </a:ext>
                  </a:extLst>
                </a:gridCol>
                <a:gridCol w="3395737">
                  <a:extLst>
                    <a:ext uri="{9D8B030D-6E8A-4147-A177-3AD203B41FA5}">
                      <a16:colId xmlns:a16="http://schemas.microsoft.com/office/drawing/2014/main" val="1940501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Training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Epochs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66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3v1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346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+mn-lt"/>
                          <a:ea typeface="+mn-ea"/>
                          <a:cs typeface="+mn-cs"/>
                        </a:rPr>
                        <a:t>3v2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64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3v3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30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81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3v4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each, 75 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both, seg, det, seg,</a:t>
                      </a:r>
                      <a:r>
                        <a:rPr lang="en-GB" sz="17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det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9864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8644352"/>
              </p:ext>
            </p:extLst>
          </p:nvPr>
        </p:nvGraphicFramePr>
        <p:xfrm>
          <a:off x="2759735" y="2097787"/>
          <a:ext cx="7826812" cy="2264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763">
                  <a:extLst>
                    <a:ext uri="{9D8B030D-6E8A-4147-A177-3AD203B41FA5}">
                      <a16:colId xmlns:a16="http://schemas.microsoft.com/office/drawing/2014/main" val="1401750107"/>
                    </a:ext>
                  </a:extLst>
                </a:gridCol>
                <a:gridCol w="5998049">
                  <a:extLst>
                    <a:ext uri="{9D8B030D-6E8A-4147-A177-3AD203B41FA5}">
                      <a16:colId xmlns:a16="http://schemas.microsoft.com/office/drawing/2014/main" val="3580895339"/>
                    </a:ext>
                  </a:extLst>
                </a:gridCol>
              </a:tblGrid>
              <a:tr h="2706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Task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Architecture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666626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segmentation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relu, pool, up, relu, sig, norm, sig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346490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detection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relu x3, pool, relu x3, pool, relu x3, up, relu x3, up, relu x3, sig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643137"/>
                  </a:ext>
                </a:extLst>
              </a:tr>
              <a:tr h="2706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 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 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8723909"/>
                  </a:ext>
                </a:extLst>
              </a:tr>
              <a:tr h="8613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common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segmentation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detection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relu, pool,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                    &gt; up, relu, sig, norm, sig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                    &gt; relu x3, pool, relu x3, up, relu x3, up, relu x3, sig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81882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42432" y="2097787"/>
            <a:ext cx="151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4509" y="4621852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98157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452203" y="13594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1" name="Picture 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" y="33847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" y="4635955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103866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534170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49" y="354427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06" y="1033450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96" y="1050031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60" y="3534170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094" y="1055111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73" y="354427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9" y="333195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4635955"/>
            <a:ext cx="188658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4497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6579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88627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784375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566457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83462" y="615048"/>
            <a:ext cx="222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branched  predictions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096047" y="1050031"/>
            <a:ext cx="0" cy="490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55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1" name="Picture 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" y="33847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" y="4635955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103866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534170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49" y="354427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06" y="1033450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96" y="1050031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60" y="3534170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094" y="1055111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73" y="354427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9" y="333195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4635955"/>
            <a:ext cx="188658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4497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6579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79499" y="3055267"/>
            <a:ext cx="6682020" cy="369332"/>
            <a:chOff x="2741454" y="2967459"/>
            <a:chExt cx="6682020" cy="369332"/>
          </a:xfrm>
        </p:grpSpPr>
        <p:sp>
          <p:nvSpPr>
            <p:cNvPr id="39" name="Rectangle 38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3v2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3v4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10888627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784375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566457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6096047" y="1050031"/>
            <a:ext cx="0" cy="490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983462" y="615048"/>
            <a:ext cx="222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branched  predictions</a:t>
            </a:r>
          </a:p>
        </p:txBody>
      </p:sp>
    </p:spTree>
    <p:extLst>
      <p:ext uri="{BB962C8B-B14F-4D97-AF65-F5344CB8AC3E}">
        <p14:creationId xmlns:p14="http://schemas.microsoft.com/office/powerpoint/2010/main" val="4124692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1" name="Picture 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" y="33847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" y="4635955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73" y="667224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73" y="3162733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29" y="3172834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86" y="662013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76" y="67859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640" y="3162733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74" y="683674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53" y="3172834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9" y="333195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4635955"/>
            <a:ext cx="188658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4497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6579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80479" y="2683830"/>
            <a:ext cx="6682020" cy="369332"/>
            <a:chOff x="2741454" y="2967459"/>
            <a:chExt cx="6682020" cy="369332"/>
          </a:xfrm>
        </p:grpSpPr>
        <p:sp>
          <p:nvSpPr>
            <p:cNvPr id="39" name="Rectangle 38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3v2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3v4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10888627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784375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566457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6096047" y="1050031"/>
            <a:ext cx="0" cy="490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984442" y="243611"/>
            <a:ext cx="222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branched  predictions</a:t>
            </a:r>
          </a:p>
        </p:txBody>
      </p:sp>
      <p:graphicFrame>
        <p:nvGraphicFramePr>
          <p:cNvPr id="54" name="Content Placeholder 3">
            <a:extLst>
              <a:ext uri="{FF2B5EF4-FFF2-40B4-BE49-F238E27FC236}">
                <a16:creationId xmlns:a16="http://schemas.microsoft.com/office/drawing/2014/main" id="{F024E2C0-8F63-4BB4-B050-139ABF2767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718458"/>
              </p:ext>
            </p:extLst>
          </p:nvPr>
        </p:nvGraphicFramePr>
        <p:xfrm>
          <a:off x="2169699" y="5306724"/>
          <a:ext cx="7826811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337">
                  <a:extLst>
                    <a:ext uri="{9D8B030D-6E8A-4147-A177-3AD203B41FA5}">
                      <a16:colId xmlns:a16="http://schemas.microsoft.com/office/drawing/2014/main" val="1401750107"/>
                    </a:ext>
                  </a:extLst>
                </a:gridCol>
                <a:gridCol w="3395737">
                  <a:extLst>
                    <a:ext uri="{9D8B030D-6E8A-4147-A177-3AD203B41FA5}">
                      <a16:colId xmlns:a16="http://schemas.microsoft.com/office/drawing/2014/main" val="3580895339"/>
                    </a:ext>
                  </a:extLst>
                </a:gridCol>
                <a:gridCol w="3395737">
                  <a:extLst>
                    <a:ext uri="{9D8B030D-6E8A-4147-A177-3AD203B41FA5}">
                      <a16:colId xmlns:a16="http://schemas.microsoft.com/office/drawing/2014/main" val="1940501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Training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Epochs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66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3v1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346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+mn-lt"/>
                          <a:ea typeface="+mn-ea"/>
                          <a:cs typeface="+mn-cs"/>
                        </a:rPr>
                        <a:t>3v2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64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3v3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30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81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3v4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each, 75 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both, seg, det, seg,</a:t>
                      </a:r>
                      <a:r>
                        <a:rPr lang="en-GB" sz="17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det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9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916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1" name="Picture 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" y="33847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" y="4635955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73" y="667224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73" y="3162733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29" y="3172834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86" y="662013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76" y="67859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640" y="3162733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74" y="683674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53" y="3172834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9" y="333195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4635955"/>
            <a:ext cx="188658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4497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6579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80479" y="2683830"/>
            <a:ext cx="6682020" cy="369332"/>
            <a:chOff x="2741454" y="2967459"/>
            <a:chExt cx="6682020" cy="369332"/>
          </a:xfrm>
        </p:grpSpPr>
        <p:sp>
          <p:nvSpPr>
            <p:cNvPr id="39" name="Rectangle 38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3v2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3v4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10888627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784375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566457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6096047" y="1050031"/>
            <a:ext cx="0" cy="490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984442" y="243611"/>
            <a:ext cx="222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branched  predictions</a:t>
            </a:r>
          </a:p>
        </p:txBody>
      </p:sp>
      <p:graphicFrame>
        <p:nvGraphicFramePr>
          <p:cNvPr id="54" name="Content Placeholder 3">
            <a:extLst>
              <a:ext uri="{FF2B5EF4-FFF2-40B4-BE49-F238E27FC236}">
                <a16:creationId xmlns:a16="http://schemas.microsoft.com/office/drawing/2014/main" id="{F024E2C0-8F63-4BB4-B050-139ABF2767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615911"/>
              </p:ext>
            </p:extLst>
          </p:nvPr>
        </p:nvGraphicFramePr>
        <p:xfrm>
          <a:off x="3437902" y="5359740"/>
          <a:ext cx="5311198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337">
                  <a:extLst>
                    <a:ext uri="{9D8B030D-6E8A-4147-A177-3AD203B41FA5}">
                      <a16:colId xmlns:a16="http://schemas.microsoft.com/office/drawing/2014/main" val="1401750107"/>
                    </a:ext>
                  </a:extLst>
                </a:gridCol>
                <a:gridCol w="1992929">
                  <a:extLst>
                    <a:ext uri="{9D8B030D-6E8A-4147-A177-3AD203B41FA5}">
                      <a16:colId xmlns:a16="http://schemas.microsoft.com/office/drawing/2014/main" val="3580895339"/>
                    </a:ext>
                  </a:extLst>
                </a:gridCol>
                <a:gridCol w="2282932">
                  <a:extLst>
                    <a:ext uri="{9D8B030D-6E8A-4147-A177-3AD203B41FA5}">
                      <a16:colId xmlns:a16="http://schemas.microsoft.com/office/drawing/2014/main" val="1940501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Training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Epochs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66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3v1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346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+mn-lt"/>
                          <a:ea typeface="+mn-ea"/>
                          <a:cs typeface="+mn-cs"/>
                        </a:rPr>
                        <a:t>3v2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64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3v3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30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81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3v4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each, 75 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both, seg, det, seg,</a:t>
                      </a:r>
                      <a:r>
                        <a:rPr lang="en-GB" sz="17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det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9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716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64336" y="2499468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38597" y="2563380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8178" y="4327047"/>
            <a:ext cx="1426857" cy="41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4677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9" name="Down Arrow 8"/>
          <p:cNvSpPr/>
          <p:nvPr/>
        </p:nvSpPr>
        <p:spPr>
          <a:xfrm>
            <a:off x="2344221" y="3674749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16200000">
            <a:off x="1391410" y="284742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865087" y="2563378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68479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13" name="Down Arrow 12"/>
          <p:cNvSpPr/>
          <p:nvPr/>
        </p:nvSpPr>
        <p:spPr>
          <a:xfrm rot="10800000">
            <a:off x="3668479" y="3674749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 rot="16200000">
            <a:off x="4617399" y="2847417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 rot="16200000">
            <a:off x="3092038" y="2618296"/>
            <a:ext cx="110016" cy="86614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6528371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17" name="Down Arrow 16"/>
          <p:cNvSpPr/>
          <p:nvPr/>
        </p:nvSpPr>
        <p:spPr>
          <a:xfrm rot="16200000">
            <a:off x="6051091" y="284741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7962065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</a:t>
            </a:r>
          </a:p>
        </p:txBody>
      </p:sp>
      <p:sp>
        <p:nvSpPr>
          <p:cNvPr id="19" name="Down Arrow 18"/>
          <p:cNvSpPr/>
          <p:nvPr/>
        </p:nvSpPr>
        <p:spPr>
          <a:xfrm rot="16200000">
            <a:off x="7484785" y="2861903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Down Arrow 19"/>
          <p:cNvSpPr/>
          <p:nvPr/>
        </p:nvSpPr>
        <p:spPr>
          <a:xfrm rot="16200000">
            <a:off x="8918479" y="284741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9395759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30720" y="2563377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26" name="Down Arrow 25"/>
          <p:cNvSpPr/>
          <p:nvPr/>
        </p:nvSpPr>
        <p:spPr>
          <a:xfrm rot="16200000">
            <a:off x="10352173" y="284741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9315451" y="5505455"/>
            <a:ext cx="222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Final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138733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74064" y="1270962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53645" y="3034629"/>
            <a:ext cx="1426857" cy="41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8" name="Rectangle 7"/>
          <p:cNvSpPr/>
          <p:nvPr/>
        </p:nvSpPr>
        <p:spPr>
          <a:xfrm>
            <a:off x="5230144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9" name="Down Arrow 8"/>
          <p:cNvSpPr/>
          <p:nvPr/>
        </p:nvSpPr>
        <p:spPr>
          <a:xfrm>
            <a:off x="2479688" y="238233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16200000">
            <a:off x="1526877" y="155500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000554" y="1270960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03946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13" name="Down Arrow 12"/>
          <p:cNvSpPr/>
          <p:nvPr/>
        </p:nvSpPr>
        <p:spPr>
          <a:xfrm rot="10800000">
            <a:off x="3803946" y="238233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 rot="16200000">
            <a:off x="4752866" y="1554999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 rot="16200000">
            <a:off x="3227505" y="1325878"/>
            <a:ext cx="110016" cy="86614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6663838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17" name="Down Arrow 16"/>
          <p:cNvSpPr/>
          <p:nvPr/>
        </p:nvSpPr>
        <p:spPr>
          <a:xfrm rot="16200000">
            <a:off x="6186558" y="155499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8097532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</a:t>
            </a:r>
          </a:p>
        </p:txBody>
      </p:sp>
      <p:sp>
        <p:nvSpPr>
          <p:cNvPr id="19" name="Down Arrow 18"/>
          <p:cNvSpPr/>
          <p:nvPr/>
        </p:nvSpPr>
        <p:spPr>
          <a:xfrm rot="16200000">
            <a:off x="7620252" y="1569485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Down Arrow 19"/>
          <p:cNvSpPr/>
          <p:nvPr/>
        </p:nvSpPr>
        <p:spPr>
          <a:xfrm rot="16200000">
            <a:off x="9053946" y="155499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9531226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966187" y="1270959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26" name="Down Arrow 25"/>
          <p:cNvSpPr/>
          <p:nvPr/>
        </p:nvSpPr>
        <p:spPr>
          <a:xfrm rot="16200000">
            <a:off x="10487640" y="155499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9315451" y="5505455"/>
            <a:ext cx="222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856622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705088" y="1267772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6531616" y="126776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9" name="Down Arrow 8"/>
          <p:cNvSpPr/>
          <p:nvPr/>
        </p:nvSpPr>
        <p:spPr>
          <a:xfrm>
            <a:off x="2390323" y="234041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16200000">
            <a:off x="1657901" y="155181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31578" y="1267770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96409" y="2945640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13" name="Down Arrow 12"/>
          <p:cNvSpPr/>
          <p:nvPr/>
        </p:nvSpPr>
        <p:spPr>
          <a:xfrm rot="10800000">
            <a:off x="5329147" y="402662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 rot="16200000">
            <a:off x="4704305" y="3223371"/>
            <a:ext cx="79710" cy="48894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9394336" y="126776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131578" y="2953981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71879" y="2953981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6" name="Down Arrow 25"/>
          <p:cNvSpPr/>
          <p:nvPr/>
        </p:nvSpPr>
        <p:spPr>
          <a:xfrm rot="16200000">
            <a:off x="3089507" y="318351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Down Arrow 26"/>
          <p:cNvSpPr/>
          <p:nvPr/>
        </p:nvSpPr>
        <p:spPr>
          <a:xfrm>
            <a:off x="3830624" y="402662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3571879" y="4640193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89581" y="4640193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30" name="Down Arrow 29"/>
          <p:cNvSpPr/>
          <p:nvPr/>
        </p:nvSpPr>
        <p:spPr>
          <a:xfrm rot="16200000">
            <a:off x="4607209" y="486972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6536710" y="2978974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32" name="Down Arrow 31"/>
          <p:cNvSpPr/>
          <p:nvPr/>
        </p:nvSpPr>
        <p:spPr>
          <a:xfrm rot="16200000">
            <a:off x="6054338" y="3208509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Down Arrow 32"/>
          <p:cNvSpPr/>
          <p:nvPr/>
        </p:nvSpPr>
        <p:spPr>
          <a:xfrm rot="10800000">
            <a:off x="6776276" y="235290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958106" y="126776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35" name="Down Arrow 34"/>
          <p:cNvSpPr/>
          <p:nvPr/>
        </p:nvSpPr>
        <p:spPr>
          <a:xfrm rot="16200000">
            <a:off x="7479558" y="151703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Down Arrow 35"/>
          <p:cNvSpPr/>
          <p:nvPr/>
        </p:nvSpPr>
        <p:spPr>
          <a:xfrm rot="16200000">
            <a:off x="8915789" y="149730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10830566" y="1287495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 out</a:t>
            </a:r>
          </a:p>
        </p:txBody>
      </p:sp>
      <p:sp>
        <p:nvSpPr>
          <p:cNvPr id="38" name="Down Arrow 37"/>
          <p:cNvSpPr/>
          <p:nvPr/>
        </p:nvSpPr>
        <p:spPr>
          <a:xfrm rot="16200000">
            <a:off x="10352019" y="151703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Down Arrow 38"/>
          <p:cNvSpPr/>
          <p:nvPr/>
        </p:nvSpPr>
        <p:spPr>
          <a:xfrm rot="16200000">
            <a:off x="4650301" y="35193"/>
            <a:ext cx="115627" cy="335166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9920442" y="5505455"/>
            <a:ext cx="159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836867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252" y="1344660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2520" y="1936771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8" name="Down Arrow 7"/>
          <p:cNvSpPr/>
          <p:nvPr/>
        </p:nvSpPr>
        <p:spPr>
          <a:xfrm rot="16200000">
            <a:off x="1044573" y="162870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518250" y="1344660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517313" y="3614642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11" name="Down Arrow 10"/>
          <p:cNvSpPr/>
          <p:nvPr/>
        </p:nvSpPr>
        <p:spPr>
          <a:xfrm rot="10800000">
            <a:off x="5750051" y="469562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 rot="16200000">
            <a:off x="5120191" y="3897390"/>
            <a:ext cx="89745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9815240" y="1936771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10368" y="3037015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92783" y="3622983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16" name="Down Arrow 15"/>
          <p:cNvSpPr/>
          <p:nvPr/>
        </p:nvSpPr>
        <p:spPr>
          <a:xfrm rot="16200000">
            <a:off x="3510411" y="385251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/>
          <p:cNvSpPr/>
          <p:nvPr/>
        </p:nvSpPr>
        <p:spPr>
          <a:xfrm>
            <a:off x="4251528" y="469562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992783" y="5309195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10485" y="5309195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0" name="Down Arrow 19"/>
          <p:cNvSpPr/>
          <p:nvPr/>
        </p:nvSpPr>
        <p:spPr>
          <a:xfrm rot="16200000">
            <a:off x="5028113" y="553873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6957614" y="3647976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2" name="Down Arrow 21"/>
          <p:cNvSpPr/>
          <p:nvPr/>
        </p:nvSpPr>
        <p:spPr>
          <a:xfrm rot="16200000">
            <a:off x="6475242" y="387751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Down Arrow 22"/>
          <p:cNvSpPr/>
          <p:nvPr/>
        </p:nvSpPr>
        <p:spPr>
          <a:xfrm rot="10800000">
            <a:off x="7197180" y="302191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379010" y="1936771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5" name="Down Arrow 24"/>
          <p:cNvSpPr/>
          <p:nvPr/>
        </p:nvSpPr>
        <p:spPr>
          <a:xfrm rot="16200000">
            <a:off x="7900462" y="218603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own Arrow 25"/>
          <p:cNvSpPr/>
          <p:nvPr/>
        </p:nvSpPr>
        <p:spPr>
          <a:xfrm rot="16200000">
            <a:off x="9336693" y="216630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1251470" y="195649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28" name="Down Arrow 27"/>
          <p:cNvSpPr/>
          <p:nvPr/>
        </p:nvSpPr>
        <p:spPr>
          <a:xfrm rot="16200000">
            <a:off x="10772923" y="218603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5511622" y="239614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85424" y="239614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32" name="Down Arrow 31"/>
          <p:cNvSpPr/>
          <p:nvPr/>
        </p:nvSpPr>
        <p:spPr>
          <a:xfrm rot="16200000">
            <a:off x="5034344" y="52365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945316" y="239614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35" name="Down Arrow 34"/>
          <p:cNvSpPr/>
          <p:nvPr/>
        </p:nvSpPr>
        <p:spPr>
          <a:xfrm rot="16200000">
            <a:off x="6468036" y="523653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8379010" y="239614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</a:t>
            </a:r>
          </a:p>
        </p:txBody>
      </p:sp>
      <p:sp>
        <p:nvSpPr>
          <p:cNvPr id="37" name="Down Arrow 36"/>
          <p:cNvSpPr/>
          <p:nvPr/>
        </p:nvSpPr>
        <p:spPr>
          <a:xfrm rot="16200000">
            <a:off x="7901730" y="53814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Down Arrow 37"/>
          <p:cNvSpPr/>
          <p:nvPr/>
        </p:nvSpPr>
        <p:spPr>
          <a:xfrm rot="16200000">
            <a:off x="9335424" y="523653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9812704" y="239614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247665" y="239614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41" name="Down Arrow 40"/>
          <p:cNvSpPr/>
          <p:nvPr/>
        </p:nvSpPr>
        <p:spPr>
          <a:xfrm rot="16200000">
            <a:off x="10769118" y="52365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Elbow Connector 2"/>
          <p:cNvCxnSpPr/>
          <p:nvPr/>
        </p:nvCxnSpPr>
        <p:spPr>
          <a:xfrm rot="5400000" flipH="1" flipV="1">
            <a:off x="3077920" y="1414212"/>
            <a:ext cx="1508622" cy="1304711"/>
          </a:xfrm>
          <a:prstGeom prst="bentConnector3">
            <a:avLst>
              <a:gd name="adj1" fmla="val 2664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V="1">
            <a:off x="2363539" y="775763"/>
            <a:ext cx="1629244" cy="988356"/>
          </a:xfrm>
          <a:prstGeom prst="bentConnector3">
            <a:avLst>
              <a:gd name="adj1" fmla="val 509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2367817" y="2022866"/>
            <a:ext cx="4487577" cy="457659"/>
          </a:xfrm>
          <a:prstGeom prst="bentConnector3">
            <a:avLst>
              <a:gd name="adj1" fmla="val 630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 rot="16200000" flipH="1">
            <a:off x="1504937" y="2598215"/>
            <a:ext cx="1140206" cy="685075"/>
          </a:xfrm>
          <a:prstGeom prst="bentConnector3">
            <a:avLst>
              <a:gd name="adj1" fmla="val 100494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718550" y="5505455"/>
            <a:ext cx="276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detection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296401" y="5105405"/>
            <a:ext cx="222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055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Glaucoma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455670" cy="402336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Increased intraocular pressure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Damage to the optic nerve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Potential loss of vision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Clear progressive symptoms   due to optic cupping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30" y="1961813"/>
            <a:ext cx="6051839" cy="3702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4410" y="5703902"/>
            <a:ext cx="258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glaucoma progression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Duplessie</a:t>
            </a:r>
            <a:endParaRPr lang="en-GB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1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7252" y="1344660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2520" y="1936771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8" name="Down Arrow 7"/>
          <p:cNvSpPr/>
          <p:nvPr/>
        </p:nvSpPr>
        <p:spPr>
          <a:xfrm rot="16200000">
            <a:off x="1044573" y="162870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518250" y="1344660"/>
            <a:ext cx="753035" cy="9480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517313" y="3614642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11" name="Down Arrow 10"/>
          <p:cNvSpPr/>
          <p:nvPr/>
        </p:nvSpPr>
        <p:spPr>
          <a:xfrm rot="10800000">
            <a:off x="5750051" y="469562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 rot="16200000">
            <a:off x="5120191" y="3897390"/>
            <a:ext cx="89745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9815240" y="1936771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10368" y="3037015"/>
            <a:ext cx="753035" cy="9480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92783" y="3622983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16" name="Down Arrow 15"/>
          <p:cNvSpPr/>
          <p:nvPr/>
        </p:nvSpPr>
        <p:spPr>
          <a:xfrm rot="16200000">
            <a:off x="3510411" y="385251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/>
          <p:cNvSpPr/>
          <p:nvPr/>
        </p:nvSpPr>
        <p:spPr>
          <a:xfrm>
            <a:off x="4251528" y="469562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992783" y="5309195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10485" y="5309195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0" name="Down Arrow 19"/>
          <p:cNvSpPr/>
          <p:nvPr/>
        </p:nvSpPr>
        <p:spPr>
          <a:xfrm rot="16200000">
            <a:off x="5028113" y="553873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6957614" y="3647976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2" name="Down Arrow 21"/>
          <p:cNvSpPr/>
          <p:nvPr/>
        </p:nvSpPr>
        <p:spPr>
          <a:xfrm rot="16200000">
            <a:off x="6475242" y="387751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Down Arrow 22"/>
          <p:cNvSpPr/>
          <p:nvPr/>
        </p:nvSpPr>
        <p:spPr>
          <a:xfrm rot="10800000">
            <a:off x="7197180" y="302191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379010" y="1936771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5" name="Down Arrow 24"/>
          <p:cNvSpPr/>
          <p:nvPr/>
        </p:nvSpPr>
        <p:spPr>
          <a:xfrm rot="16200000">
            <a:off x="7900462" y="218603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own Arrow 25"/>
          <p:cNvSpPr/>
          <p:nvPr/>
        </p:nvSpPr>
        <p:spPr>
          <a:xfrm rot="16200000">
            <a:off x="9336693" y="216630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1251470" y="1956497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28" name="Down Arrow 27"/>
          <p:cNvSpPr/>
          <p:nvPr/>
        </p:nvSpPr>
        <p:spPr>
          <a:xfrm rot="16200000">
            <a:off x="10772923" y="218603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5511622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85424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32" name="Down Arrow 31"/>
          <p:cNvSpPr/>
          <p:nvPr/>
        </p:nvSpPr>
        <p:spPr>
          <a:xfrm rot="16200000">
            <a:off x="5034344" y="52365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945316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35" name="Down Arrow 34"/>
          <p:cNvSpPr/>
          <p:nvPr/>
        </p:nvSpPr>
        <p:spPr>
          <a:xfrm rot="16200000">
            <a:off x="6468036" y="523653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8379010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</a:t>
            </a:r>
          </a:p>
        </p:txBody>
      </p:sp>
      <p:sp>
        <p:nvSpPr>
          <p:cNvPr id="37" name="Down Arrow 36"/>
          <p:cNvSpPr/>
          <p:nvPr/>
        </p:nvSpPr>
        <p:spPr>
          <a:xfrm rot="16200000">
            <a:off x="7901730" y="53814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Down Arrow 37"/>
          <p:cNvSpPr/>
          <p:nvPr/>
        </p:nvSpPr>
        <p:spPr>
          <a:xfrm rot="16200000">
            <a:off x="9335424" y="523653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9812704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247665" y="239614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41" name="Down Arrow 40"/>
          <p:cNvSpPr/>
          <p:nvPr/>
        </p:nvSpPr>
        <p:spPr>
          <a:xfrm rot="16200000">
            <a:off x="10769118" y="52365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Elbow Connector 2"/>
          <p:cNvCxnSpPr/>
          <p:nvPr/>
        </p:nvCxnSpPr>
        <p:spPr>
          <a:xfrm rot="5400000" flipH="1" flipV="1">
            <a:off x="3077920" y="1414212"/>
            <a:ext cx="1508622" cy="1304711"/>
          </a:xfrm>
          <a:prstGeom prst="bentConnector3">
            <a:avLst>
              <a:gd name="adj1" fmla="val 2664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V="1">
            <a:off x="2363539" y="775763"/>
            <a:ext cx="1629244" cy="988356"/>
          </a:xfrm>
          <a:prstGeom prst="bentConnector3">
            <a:avLst>
              <a:gd name="adj1" fmla="val 509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2367817" y="2022866"/>
            <a:ext cx="4487577" cy="457659"/>
          </a:xfrm>
          <a:prstGeom prst="bentConnector3">
            <a:avLst>
              <a:gd name="adj1" fmla="val 630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 rot="16200000" flipH="1">
            <a:off x="1504937" y="2598215"/>
            <a:ext cx="1140206" cy="685075"/>
          </a:xfrm>
          <a:prstGeom prst="bentConnector3">
            <a:avLst>
              <a:gd name="adj1" fmla="val 100494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718550" y="5505455"/>
            <a:ext cx="276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detection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296401" y="5105405"/>
            <a:ext cx="222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871567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Fundus Dataset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90" y="2133512"/>
            <a:ext cx="3011410" cy="31126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31" y="2133513"/>
            <a:ext cx="3031825" cy="3133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7" y="2142346"/>
            <a:ext cx="3014733" cy="3116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" y="2135204"/>
            <a:ext cx="3030190" cy="31320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3273" y="549644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9074" y="5478781"/>
            <a:ext cx="16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black and white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9135" y="5500239"/>
            <a:ext cx="222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lightened background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31514" y="5478781"/>
            <a:ext cx="190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increased contrast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47003" y="5742018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70283" y="5763476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83355" y="5742018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56983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Fundus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677"/>
          <a:stretch/>
        </p:blipFill>
        <p:spPr>
          <a:xfrm>
            <a:off x="85202" y="2407065"/>
            <a:ext cx="3020605" cy="3012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2037"/>
          <a:stretch/>
        </p:blipFill>
        <p:spPr>
          <a:xfrm>
            <a:off x="6126481" y="2407065"/>
            <a:ext cx="2954458" cy="2896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76"/>
          <a:stretch/>
        </p:blipFill>
        <p:spPr>
          <a:xfrm>
            <a:off x="3200400" y="2407065"/>
            <a:ext cx="2851888" cy="3012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4279"/>
          <a:stretch/>
        </p:blipFill>
        <p:spPr>
          <a:xfrm>
            <a:off x="9155132" y="2407064"/>
            <a:ext cx="2816419" cy="2896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153" y="5524408"/>
            <a:ext cx="17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size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584L x 565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5036" y="5419530"/>
            <a:ext cx="17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crop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128 x 128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1622" y="5478241"/>
            <a:ext cx="2229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90737" y="5419530"/>
            <a:ext cx="19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 crop</a:t>
            </a:r>
          </a:p>
        </p:txBody>
      </p:sp>
    </p:spTree>
    <p:extLst>
      <p:ext uri="{BB962C8B-B14F-4D97-AF65-F5344CB8AC3E}">
        <p14:creationId xmlns:p14="http://schemas.microsoft.com/office/powerpoint/2010/main" val="3062346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3" y="628641"/>
            <a:ext cx="4414921" cy="53149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23" y="628641"/>
            <a:ext cx="4414922" cy="531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383" y="628641"/>
            <a:ext cx="4414922" cy="5314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4844" y="628641"/>
            <a:ext cx="4414922" cy="5314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1367"/>
          <a:stretch/>
        </p:blipFill>
        <p:spPr>
          <a:xfrm>
            <a:off x="9226357" y="628641"/>
            <a:ext cx="2083409" cy="5226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8" t="20207" r="-134" b="61446"/>
          <a:stretch/>
        </p:blipFill>
        <p:spPr>
          <a:xfrm>
            <a:off x="8110008" y="3822700"/>
            <a:ext cx="992297" cy="975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5" t="-36" r="23886" b="61446"/>
          <a:stretch/>
        </p:blipFill>
        <p:spPr>
          <a:xfrm>
            <a:off x="6988925" y="1691481"/>
            <a:ext cx="1060450" cy="20510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8" t="80765"/>
          <a:stretch/>
        </p:blipFill>
        <p:spPr>
          <a:xfrm>
            <a:off x="8097948" y="4921250"/>
            <a:ext cx="1016416" cy="10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51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" y="567891"/>
            <a:ext cx="11711330" cy="544890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581069" y="96697"/>
            <a:ext cx="0" cy="6149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020887" y="441580"/>
            <a:ext cx="3395" cy="56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15095" y="441580"/>
            <a:ext cx="8418" cy="56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609513" y="441580"/>
            <a:ext cx="10979" cy="56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9466" y="197719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94477" y="72248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various predictions</a:t>
            </a:r>
          </a:p>
        </p:txBody>
      </p:sp>
    </p:spTree>
    <p:extLst>
      <p:ext uri="{BB962C8B-B14F-4D97-AF65-F5344CB8AC3E}">
        <p14:creationId xmlns:p14="http://schemas.microsoft.com/office/powerpoint/2010/main" val="64911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56" y="2504121"/>
            <a:ext cx="11055642" cy="2837497"/>
          </a:xfrm>
        </p:spPr>
      </p:pic>
    </p:spTree>
    <p:extLst>
      <p:ext uri="{BB962C8B-B14F-4D97-AF65-F5344CB8AC3E}">
        <p14:creationId xmlns:p14="http://schemas.microsoft.com/office/powerpoint/2010/main" val="385874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10" y="4220289"/>
            <a:ext cx="8837003" cy="226807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40" y="2178486"/>
            <a:ext cx="8837003" cy="2268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10" y="181793"/>
            <a:ext cx="8735465" cy="22420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83709" y="988959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83708" y="3117095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22928" y="5040485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311603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7217" y="932738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9520" y="3305913"/>
            <a:ext cx="5727994" cy="26988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" y="3299564"/>
            <a:ext cx="5708943" cy="2711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679"/>
            <a:ext cx="5727994" cy="2692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070" y="323679"/>
            <a:ext cx="5727994" cy="26861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24002" y="4033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66540" y="0"/>
            <a:ext cx="114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79520" y="5925168"/>
            <a:ext cx="13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ground truth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16181" y="6004802"/>
            <a:ext cx="233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prediction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026913" y="144823"/>
            <a:ext cx="0" cy="6149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89700" y="3120088"/>
            <a:ext cx="5842429" cy="72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475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6602" y="1710323"/>
            <a:ext cx="4066832" cy="4023360"/>
          </a:xfrm>
        </p:spPr>
        <p:txBody>
          <a:bodyPr/>
          <a:lstStyle/>
          <a:p>
            <a:endParaRPr lang="en-GB" dirty="0"/>
          </a:p>
          <a:p>
            <a:r>
              <a:rPr lang="en-GB" u="sng" dirty="0"/>
              <a:t>Fundus dataset</a:t>
            </a:r>
          </a:p>
          <a:p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test with full-sized fundus input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with RGB colour input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947" y="1690890"/>
            <a:ext cx="406683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u="sng" dirty="0"/>
              <a:t>Augmented MNIST dataset</a:t>
            </a:r>
          </a:p>
          <a:p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refine ground truth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  thinner segmentation masks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  smaller detection masks</a:t>
            </a:r>
          </a:p>
          <a:p>
            <a:pPr marL="201168" lvl="1" indent="0">
              <a:buNone/>
            </a:pPr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with partial ground truth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7353" y="1707270"/>
            <a:ext cx="3824739" cy="43862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u="sng" dirty="0"/>
              <a:t>Expanded fundus dataset</a:t>
            </a:r>
          </a:p>
          <a:p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create detection masks from  coordinates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with detection masks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branched network for segmentation and detection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with detection coordinates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branched network for all three outputs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024859" y="1963710"/>
            <a:ext cx="0" cy="4009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77266" y="1963710"/>
            <a:ext cx="0" cy="4009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91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978378" y="2419350"/>
            <a:ext cx="187423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</a:p>
          <a:p>
            <a:pPr algn="ctr"/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 Anil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Bharath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algn="ctr"/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Antonia Creswell,</a:t>
            </a:r>
          </a:p>
          <a:p>
            <a:pPr algn="ctr"/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Cher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Bachar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algn="ctr"/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the audience.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88" y="2035810"/>
            <a:ext cx="7638969" cy="393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6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956" y="286603"/>
            <a:ext cx="10058400" cy="1450757"/>
          </a:xfrm>
        </p:spPr>
        <p:txBody>
          <a:bodyPr/>
          <a:lstStyle/>
          <a:p>
            <a:r>
              <a:rPr lang="en-GB" dirty="0"/>
              <a:t>Aim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167" r="22053"/>
          <a:stretch/>
        </p:blipFill>
        <p:spPr>
          <a:xfrm>
            <a:off x="5167707" y="1011981"/>
            <a:ext cx="6568612" cy="451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t="5964" r="3608" b="4715"/>
          <a:stretch/>
        </p:blipFill>
        <p:spPr>
          <a:xfrm>
            <a:off x="3090198" y="3079783"/>
            <a:ext cx="3134306" cy="3172426"/>
          </a:xfrm>
          <a:prstGeom prst="ellipse">
            <a:avLst/>
          </a:prstGeom>
          <a:ln w="381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Sources: STARE, </a:t>
            </a:r>
            <a:r>
              <a:rPr lang="en-GB" sz="1600" dirty="0" err="1">
                <a:solidFill>
                  <a:srgbClr val="FFC000"/>
                </a:solidFill>
              </a:rPr>
              <a:t>Retinacheck</a:t>
            </a:r>
            <a:endParaRPr lang="en-GB" sz="1600" dirty="0">
              <a:solidFill>
                <a:srgbClr val="FFC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80" y="1845734"/>
            <a:ext cx="345567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GB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Semantic Segmentation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Bifurcation Detection</a:t>
            </a:r>
          </a:p>
        </p:txBody>
      </p:sp>
    </p:spTree>
    <p:extLst>
      <p:ext uri="{BB962C8B-B14F-4D97-AF65-F5344CB8AC3E}">
        <p14:creationId xmlns:p14="http://schemas.microsoft.com/office/powerpoint/2010/main" val="141322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30" y="1807210"/>
            <a:ext cx="8280277" cy="42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9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</a:t>
            </a:r>
          </a:p>
        </p:txBody>
      </p:sp>
      <p:pic>
        <p:nvPicPr>
          <p:cNvPr id="4" name="Picture 3" descr="https://i.stack.imgur.com/6zX2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43" y="2278000"/>
            <a:ext cx="5126403" cy="308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Intel Labs</a:t>
            </a:r>
          </a:p>
        </p:txBody>
      </p:sp>
      <p:pic>
        <p:nvPicPr>
          <p:cNvPr id="7" name="Picture 6" descr="http://radio.feld.cvut.cz/matlab/toolbox/images/linfi10a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2" r="37350" b="33770"/>
          <a:stretch/>
        </p:blipFill>
        <p:spPr bwMode="auto">
          <a:xfrm>
            <a:off x="7925900" y="2569036"/>
            <a:ext cx="2883192" cy="15704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8668875" y="4199587"/>
            <a:ext cx="1397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zero padding</a:t>
            </a:r>
          </a:p>
        </p:txBody>
      </p:sp>
    </p:spTree>
    <p:extLst>
      <p:ext uri="{BB962C8B-B14F-4D97-AF65-F5344CB8AC3E}">
        <p14:creationId xmlns:p14="http://schemas.microsoft.com/office/powerpoint/2010/main" val="329771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437388"/>
              </p:ext>
            </p:extLst>
          </p:nvPr>
        </p:nvGraphicFramePr>
        <p:xfrm>
          <a:off x="9280843" y="2324626"/>
          <a:ext cx="1557951" cy="14644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317">
                  <a:extLst>
                    <a:ext uri="{9D8B030D-6E8A-4147-A177-3AD203B41FA5}">
                      <a16:colId xmlns:a16="http://schemas.microsoft.com/office/drawing/2014/main" val="2200195681"/>
                    </a:ext>
                  </a:extLst>
                </a:gridCol>
                <a:gridCol w="519317">
                  <a:extLst>
                    <a:ext uri="{9D8B030D-6E8A-4147-A177-3AD203B41FA5}">
                      <a16:colId xmlns:a16="http://schemas.microsoft.com/office/drawing/2014/main" val="749522346"/>
                    </a:ext>
                  </a:extLst>
                </a:gridCol>
                <a:gridCol w="519317">
                  <a:extLst>
                    <a:ext uri="{9D8B030D-6E8A-4147-A177-3AD203B41FA5}">
                      <a16:colId xmlns:a16="http://schemas.microsoft.com/office/drawing/2014/main" val="4226797716"/>
                    </a:ext>
                  </a:extLst>
                </a:gridCol>
              </a:tblGrid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71153"/>
                  </a:ext>
                </a:extLst>
              </a:tr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7331"/>
                  </a:ext>
                </a:extLst>
              </a:tr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4772"/>
                  </a:ext>
                </a:extLst>
              </a:tr>
            </a:tbl>
          </a:graphicData>
        </a:graphic>
      </p:graphicFrame>
      <p:pic>
        <p:nvPicPr>
          <p:cNvPr id="4" name="Picture 3" descr="http://cs231n.github.io/assets/cnn/weights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36" y="2421293"/>
            <a:ext cx="6630011" cy="26236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836238"/>
              </p:ext>
            </p:extLst>
          </p:nvPr>
        </p:nvGraphicFramePr>
        <p:xfrm>
          <a:off x="9280843" y="4312718"/>
          <a:ext cx="1557951" cy="14644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317">
                  <a:extLst>
                    <a:ext uri="{9D8B030D-6E8A-4147-A177-3AD203B41FA5}">
                      <a16:colId xmlns:a16="http://schemas.microsoft.com/office/drawing/2014/main" val="2200195681"/>
                    </a:ext>
                  </a:extLst>
                </a:gridCol>
                <a:gridCol w="519317">
                  <a:extLst>
                    <a:ext uri="{9D8B030D-6E8A-4147-A177-3AD203B41FA5}">
                      <a16:colId xmlns:a16="http://schemas.microsoft.com/office/drawing/2014/main" val="749522346"/>
                    </a:ext>
                  </a:extLst>
                </a:gridCol>
                <a:gridCol w="519317">
                  <a:extLst>
                    <a:ext uri="{9D8B030D-6E8A-4147-A177-3AD203B41FA5}">
                      <a16:colId xmlns:a16="http://schemas.microsoft.com/office/drawing/2014/main" val="4226797716"/>
                    </a:ext>
                  </a:extLst>
                </a:gridCol>
              </a:tblGrid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71153"/>
                  </a:ext>
                </a:extLst>
              </a:tr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7331"/>
                  </a:ext>
                </a:extLst>
              </a:tr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477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325803" y="5100992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 x 11 x 3</a:t>
            </a:r>
          </a:p>
        </p:txBody>
      </p:sp>
      <p:sp>
        <p:nvSpPr>
          <p:cNvPr id="9" name="Rectangle 8"/>
          <p:cNvSpPr/>
          <p:nvPr/>
        </p:nvSpPr>
        <p:spPr>
          <a:xfrm>
            <a:off x="9496394" y="1878162"/>
            <a:ext cx="1126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horizontal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24122" y="3943386"/>
            <a:ext cx="871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vertical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24122" y="5864796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x 3 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Krizhevsky</a:t>
            </a:r>
            <a:endParaRPr lang="en-GB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1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 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Intel Labs</a:t>
            </a:r>
          </a:p>
        </p:txBody>
      </p:sp>
      <p:pic>
        <p:nvPicPr>
          <p:cNvPr id="6" name="Picture 5" descr="http://cs231n.github.io/assets/cnn/maxpool.jpe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9" t="11234" r="704" b="17739"/>
          <a:stretch/>
        </p:blipFill>
        <p:spPr bwMode="auto">
          <a:xfrm>
            <a:off x="2542940" y="2788469"/>
            <a:ext cx="6494055" cy="23511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374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708" y="4729517"/>
            <a:ext cx="10058400" cy="1392865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Key concepts: </a:t>
            </a:r>
            <a:r>
              <a:rPr lang="en-GB" sz="2000" dirty="0"/>
              <a:t>Hidden Layers, Convolution, Pooling, Deconvolution, Scale Invariance</a:t>
            </a:r>
          </a:p>
          <a:p>
            <a:pPr lvl="2"/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t="2216" r="3023" b="9022"/>
          <a:stretch/>
        </p:blipFill>
        <p:spPr>
          <a:xfrm>
            <a:off x="224115" y="2160494"/>
            <a:ext cx="11645155" cy="2985247"/>
          </a:xfrm>
          <a:prstGeom prst="roundRect">
            <a:avLst>
              <a:gd name="adj" fmla="val 16667"/>
            </a:avLst>
          </a:prstGeom>
          <a:ln w="19050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Sources: </a:t>
            </a:r>
            <a:r>
              <a:rPr lang="en-GB" sz="1600" dirty="0" err="1">
                <a:solidFill>
                  <a:srgbClr val="FFC000"/>
                </a:solidFill>
              </a:rPr>
              <a:t>Wildml</a:t>
            </a:r>
            <a:endParaRPr lang="en-GB" sz="16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2333" y="440266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898052" y="4411134"/>
            <a:ext cx="276015" cy="2624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081519" y="4357972"/>
            <a:ext cx="276015" cy="2624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5007187" y="3962400"/>
            <a:ext cx="140548" cy="160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393680" y="4053840"/>
            <a:ext cx="101600" cy="1104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53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2532</TotalTime>
  <Words>1662</Words>
  <Application>Microsoft Office PowerPoint</Application>
  <PresentationFormat>Widescreen</PresentationFormat>
  <Paragraphs>594</Paragraphs>
  <Slides>50</Slides>
  <Notes>16</Notes>
  <HiddenSlides>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Times New Roman</vt:lpstr>
      <vt:lpstr>Retrospect</vt:lpstr>
      <vt:lpstr>Bitmap Image</vt:lpstr>
      <vt:lpstr>Detecting Blood Vessels  in Retinal Images</vt:lpstr>
      <vt:lpstr>Introduction</vt:lpstr>
      <vt:lpstr>Introduction</vt:lpstr>
      <vt:lpstr>Glaucoma</vt:lpstr>
      <vt:lpstr>Aim</vt:lpstr>
      <vt:lpstr>Convolution</vt:lpstr>
      <vt:lpstr>Filters</vt:lpstr>
      <vt:lpstr>Max Pooling</vt:lpstr>
      <vt:lpstr>Convolutional Neural Networks</vt:lpstr>
      <vt:lpstr>Deconvolution</vt:lpstr>
      <vt:lpstr>Software</vt:lpstr>
      <vt:lpstr>Software</vt:lpstr>
      <vt:lpstr>Fundus Datasets</vt:lpstr>
      <vt:lpstr>MNIST Dataset</vt:lpstr>
      <vt:lpstr>Augmented MNIST Dataset Input</vt:lpstr>
      <vt:lpstr>Segmentation Ground Truth</vt:lpstr>
      <vt:lpstr>Detection Ground Truth</vt:lpstr>
      <vt:lpstr>Reference: Ubernet</vt:lpstr>
      <vt:lpstr>PowerPoint Presentation</vt:lpstr>
      <vt:lpstr>Reference: U-net</vt:lpstr>
      <vt:lpstr>PowerPoint Presentation</vt:lpstr>
      <vt:lpstr>Architecture Iterations</vt:lpstr>
      <vt:lpstr>Architecture Iterations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Branching</vt:lpstr>
      <vt:lpstr>Branched Training Iteration</vt:lpstr>
      <vt:lpstr>PowerPoint Presentation</vt:lpstr>
      <vt:lpstr>PowerPoint Presentation</vt:lpstr>
      <vt:lpstr>PowerPoint Presentation</vt:lpstr>
      <vt:lpstr>PowerPoint Presentation</vt:lpstr>
      <vt:lpstr>Final Architectures</vt:lpstr>
      <vt:lpstr>PowerPoint Presentation</vt:lpstr>
      <vt:lpstr>PowerPoint Presentation</vt:lpstr>
      <vt:lpstr>PowerPoint Presentation</vt:lpstr>
      <vt:lpstr>PowerPoint Presentation</vt:lpstr>
      <vt:lpstr>Fundus Dataset</vt:lpstr>
      <vt:lpstr>Fundus Training</vt:lpstr>
      <vt:lpstr>PowerPoint Presentation</vt:lpstr>
      <vt:lpstr>PowerPoint Presentation</vt:lpstr>
      <vt:lpstr>Thresholding</vt:lpstr>
      <vt:lpstr>PowerPoint Presentation</vt:lpstr>
      <vt:lpstr>PowerPoint Presentation</vt:lpstr>
      <vt:lpstr>Future Development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Sadhira Wagiswara</dc:creator>
  <cp:lastModifiedBy>Sadhira Wagiswara</cp:lastModifiedBy>
  <cp:revision>144</cp:revision>
  <dcterms:created xsi:type="dcterms:W3CDTF">2016-12-11T00:34:48Z</dcterms:created>
  <dcterms:modified xsi:type="dcterms:W3CDTF">2017-06-29T09:12:20Z</dcterms:modified>
</cp:coreProperties>
</file>